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56"/>
  </p:notesMasterIdLst>
  <p:sldIdLst>
    <p:sldId id="256" r:id="rId2"/>
    <p:sldId id="257" r:id="rId3"/>
    <p:sldId id="311" r:id="rId4"/>
    <p:sldId id="312" r:id="rId5"/>
    <p:sldId id="262" r:id="rId6"/>
    <p:sldId id="314" r:id="rId7"/>
    <p:sldId id="315" r:id="rId8"/>
    <p:sldId id="316" r:id="rId9"/>
    <p:sldId id="263" r:id="rId10"/>
    <p:sldId id="264" r:id="rId11"/>
    <p:sldId id="317" r:id="rId12"/>
    <p:sldId id="318" r:id="rId13"/>
    <p:sldId id="313" r:id="rId14"/>
    <p:sldId id="319" r:id="rId15"/>
    <p:sldId id="320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307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91" r:id="rId41"/>
    <p:sldId id="308" r:id="rId42"/>
    <p:sldId id="292" r:id="rId43"/>
    <p:sldId id="293" r:id="rId44"/>
    <p:sldId id="309" r:id="rId45"/>
    <p:sldId id="310" r:id="rId46"/>
    <p:sldId id="294" r:id="rId47"/>
    <p:sldId id="295" r:id="rId48"/>
    <p:sldId id="296" r:id="rId49"/>
    <p:sldId id="297" r:id="rId50"/>
    <p:sldId id="298" r:id="rId51"/>
    <p:sldId id="299" r:id="rId52"/>
    <p:sldId id="304" r:id="rId53"/>
    <p:sldId id="305" r:id="rId54"/>
    <p:sldId id="306" r:id="rId55"/>
  </p:sldIdLst>
  <p:sldSz cx="9144000" cy="6858000" type="screen4x3"/>
  <p:notesSz cx="6858000" cy="9144000"/>
  <p:embeddedFontLst>
    <p:embeddedFont>
      <p:font typeface="Prompt" panose="020B0604020202020204" charset="-34"/>
      <p:regular r:id="rId57"/>
      <p:bold r:id="rId58"/>
      <p:italic r:id="rId59"/>
      <p:boldItalic r:id="rId60"/>
    </p:embeddedFont>
    <p:embeddedFont>
      <p:font typeface="Browallia New" panose="020B0604020202020204" pitchFamily="34" charset="-34"/>
      <p:regular r:id="rId61"/>
      <p:bold r:id="rId62"/>
      <p:italic r:id="rId63"/>
      <p:boldItalic r:id="rId64"/>
    </p:embeddedFont>
    <p:embeddedFont>
      <p:font typeface="Kanit" panose="020B0604020202020204" charset="-34"/>
      <p:regular r:id="rId65"/>
      <p:bold r:id="rId66"/>
      <p:italic r:id="rId67"/>
      <p:boldItalic r:id="rId68"/>
    </p:embeddedFont>
    <p:embeddedFont>
      <p:font typeface="Roboto" panose="020B0604020202020204" charset="0"/>
      <p:regular r:id="rId69"/>
      <p:bold r:id="rId70"/>
      <p:italic r:id="rId71"/>
      <p:boldItalic r:id="rId7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howGuides="1">
      <p:cViewPr varScale="1">
        <p:scale>
          <a:sx n="39" d="100"/>
          <a:sy n="39" d="100"/>
        </p:scale>
        <p:origin x="1244" y="2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7.fntdata"/><Relationship Id="rId68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2.fntdata"/><Relationship Id="rId66" Type="http://schemas.openxmlformats.org/officeDocument/2006/relationships/font" Target="fonts/font10.fntdata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font" Target="fonts/font5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64" Type="http://schemas.openxmlformats.org/officeDocument/2006/relationships/font" Target="fonts/font8.fntdata"/><Relationship Id="rId69" Type="http://schemas.openxmlformats.org/officeDocument/2006/relationships/font" Target="fonts/font13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6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3.fntdata"/><Relationship Id="rId67" Type="http://schemas.openxmlformats.org/officeDocument/2006/relationships/font" Target="fonts/font11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6.fntdata"/><Relationship Id="rId70" Type="http://schemas.openxmlformats.org/officeDocument/2006/relationships/font" Target="fonts/font14.fntdata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1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4.fntdata"/><Relationship Id="rId65" Type="http://schemas.openxmlformats.org/officeDocument/2006/relationships/font" Target="fonts/font9.fntdata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font" Target="fonts/font1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488e29ae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3488e29ae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488e29aeb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3488e29aeb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488e29aeb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3488e29aeb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532910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488e29aeb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3488e29aeb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99908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488e29aeb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488e29aeb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05262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488e29aeb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3488e29aeb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24107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488e29aeb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3488e29aeb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84003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488e29aeb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488e29aeb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488e29aeb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488e29aeb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488e29aeb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3488e29aeb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488e29aeb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3488e29aeb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488e29aeb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488e29aeb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3488e29aeb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3488e29aeb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3488e29aeb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3488e29aeb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488e29aeb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3488e29aeb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488e29aeb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3488e29aeb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9a2145a0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39a2145a0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3488e29aeb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3488e29aeb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3488e29aeb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3488e29aeb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3488e29aeb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3488e29aeb_0_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3488e29aeb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3488e29aeb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3488e29aeb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3488e29aeb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488e29aeb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488e29aeb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6976548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488e29aeb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3488e29aeb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3488e29aeb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3488e29aeb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3488e29aeb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3488e29aeb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3488e29aeb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3488e29aeb_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3488e29aeb_0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3488e29aeb_0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3488e29aeb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3488e29aeb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3488e29aeb_0_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3488e29aeb_0_1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3488e29aeb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3488e29aeb_0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3488e29aeb_0_1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3488e29aeb_0_1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3488e29aeb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3488e29aeb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488e29aeb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488e29aeb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949600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3488e29aeb_0_2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3488e29aeb_0_2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3953092bf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3953092bf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3953092bf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3953092bf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555208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3488e29aeb_0_2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3488e29aeb_0_2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3488e29aeb_0_2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3488e29aeb_0_2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3488e29aeb_0_2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3488e29aeb_0_2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3488e29aeb_0_2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3488e29aeb_0_2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3488e29aeb_0_2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3488e29aeb_0_2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3488e29aeb_0_2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3488e29aeb_0_2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3488e29aeb_0_2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3488e29aeb_0_2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3488e29aeb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3488e29aeb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3488e29aeb_0_2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3488e29aeb_0_2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3488e29aeb_0_2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3488e29aeb_0_2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3488e29aeb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3488e29aeb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96276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3488e29aeb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3488e29aeb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32671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3488e29aeb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3488e29aeb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12471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3488e29aeb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3488e29aeb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5661233"/>
            <a:ext cx="897600" cy="11967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5661167"/>
            <a:ext cx="897600" cy="1196700"/>
          </a:xfrm>
          <a:prstGeom prst="round1Rect">
            <a:avLst>
              <a:gd name="adj" fmla="val 16667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90525" y="2425700"/>
            <a:ext cx="8222100" cy="1244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90525" y="3718840"/>
            <a:ext cx="8222100" cy="577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523541" y="6260831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4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>
            <a:spLocks noGrp="1"/>
          </p:cNvSpPr>
          <p:nvPr>
            <p:ph type="title" hasCustomPrompt="1"/>
          </p:nvPr>
        </p:nvSpPr>
        <p:spPr>
          <a:xfrm>
            <a:off x="475500" y="1678033"/>
            <a:ext cx="8222100" cy="26181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>
            <a:spLocks noGrp="1"/>
          </p:cNvSpPr>
          <p:nvPr>
            <p:ph type="body" idx="1"/>
          </p:nvPr>
        </p:nvSpPr>
        <p:spPr>
          <a:xfrm>
            <a:off x="475500" y="4406167"/>
            <a:ext cx="8222100" cy="1734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0" name="Google Shape;60;p11"/>
          <p:cNvSpPr txBox="1">
            <a:spLocks noGrp="1"/>
          </p:cNvSpPr>
          <p:nvPr>
            <p:ph type="sldNum" idx="12"/>
          </p:nvPr>
        </p:nvSpPr>
        <p:spPr>
          <a:xfrm>
            <a:off x="8523541" y="6260831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4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>
            <a:spLocks noGrp="1"/>
          </p:cNvSpPr>
          <p:nvPr>
            <p:ph type="sldNum" idx="12"/>
          </p:nvPr>
        </p:nvSpPr>
        <p:spPr>
          <a:xfrm>
            <a:off x="8523541" y="6260831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460950" y="2753800"/>
            <a:ext cx="8222100" cy="135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523541" y="6260831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rot="10800000" flipH="1">
            <a:off x="0" y="2247900"/>
            <a:ext cx="9144000" cy="4610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2248000"/>
            <a:ext cx="9144000" cy="1449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471900" y="984967"/>
            <a:ext cx="8222100" cy="1023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471900" y="2558767"/>
            <a:ext cx="8222100" cy="3613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523541" y="6260831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rot="10800000" flipH="1">
            <a:off x="0" y="2247900"/>
            <a:ext cx="9144000" cy="4610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2248000"/>
            <a:ext cx="9144000" cy="1449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471900" y="984967"/>
            <a:ext cx="8222100" cy="1023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1"/>
          </p:nvPr>
        </p:nvSpPr>
        <p:spPr>
          <a:xfrm>
            <a:off x="471900" y="2558767"/>
            <a:ext cx="3999900" cy="3613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2"/>
          </p:nvPr>
        </p:nvSpPr>
        <p:spPr>
          <a:xfrm>
            <a:off x="4694250" y="2558767"/>
            <a:ext cx="3999900" cy="3613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ldNum" idx="12"/>
          </p:nvPr>
        </p:nvSpPr>
        <p:spPr>
          <a:xfrm>
            <a:off x="8523541" y="6260831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rot="10800000" flipH="1">
            <a:off x="0" y="875100"/>
            <a:ext cx="9144000" cy="5982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875133"/>
            <a:ext cx="9144000" cy="1449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98250" y="21800"/>
            <a:ext cx="8826600" cy="80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8523541" y="6260831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rot="10800000" flipH="1">
            <a:off x="3276600" y="33"/>
            <a:ext cx="58674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-98100" y="3374700"/>
            <a:ext cx="6858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title"/>
          </p:nvPr>
        </p:nvSpPr>
        <p:spPr>
          <a:xfrm>
            <a:off x="226078" y="477067"/>
            <a:ext cx="2808000" cy="12711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1"/>
          </p:nvPr>
        </p:nvSpPr>
        <p:spPr>
          <a:xfrm>
            <a:off x="226075" y="1954400"/>
            <a:ext cx="2808000" cy="4218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sldNum" idx="12"/>
          </p:nvPr>
        </p:nvSpPr>
        <p:spPr>
          <a:xfrm>
            <a:off x="8523541" y="6260831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>
            <a:spLocks noGrp="1"/>
          </p:cNvSpPr>
          <p:nvPr>
            <p:ph type="title"/>
          </p:nvPr>
        </p:nvSpPr>
        <p:spPr>
          <a:xfrm>
            <a:off x="490250" y="651000"/>
            <a:ext cx="6227100" cy="545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sldNum" idx="12"/>
          </p:nvPr>
        </p:nvSpPr>
        <p:spPr>
          <a:xfrm>
            <a:off x="8523541" y="6260831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089325" y="3375050"/>
            <a:ext cx="68571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title"/>
          </p:nvPr>
        </p:nvSpPr>
        <p:spPr>
          <a:xfrm>
            <a:off x="265500" y="1644233"/>
            <a:ext cx="40452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ubTitle" idx="1"/>
          </p:nvPr>
        </p:nvSpPr>
        <p:spPr>
          <a:xfrm>
            <a:off x="265500" y="3705956"/>
            <a:ext cx="4045200" cy="1646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body" idx="2"/>
          </p:nvPr>
        </p:nvSpPr>
        <p:spPr>
          <a:xfrm>
            <a:off x="4939500" y="965600"/>
            <a:ext cx="3837000" cy="49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sldNum" idx="12"/>
          </p:nvPr>
        </p:nvSpPr>
        <p:spPr>
          <a:xfrm>
            <a:off x="8523541" y="6260831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rot="10800000" flipH="1">
            <a:off x="0" y="-100"/>
            <a:ext cx="9144000" cy="6261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0"/>
          <p:cNvSpPr/>
          <p:nvPr/>
        </p:nvSpPr>
        <p:spPr>
          <a:xfrm rot="10800000" flipH="1">
            <a:off x="0" y="6163733"/>
            <a:ext cx="9144000" cy="987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0"/>
          <p:cNvSpPr txBox="1">
            <a:spLocks noGrp="1"/>
          </p:cNvSpPr>
          <p:nvPr>
            <p:ph type="body" idx="1"/>
          </p:nvPr>
        </p:nvSpPr>
        <p:spPr>
          <a:xfrm>
            <a:off x="57150" y="6262433"/>
            <a:ext cx="8382000" cy="59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>
            <a:endParaRPr/>
          </a:p>
        </p:txBody>
      </p:sp>
      <p:sp>
        <p:nvSpPr>
          <p:cNvPr id="56" name="Google Shape;56;p10"/>
          <p:cNvSpPr txBox="1">
            <a:spLocks noGrp="1"/>
          </p:cNvSpPr>
          <p:nvPr>
            <p:ph type="sldNum" idx="12"/>
          </p:nvPr>
        </p:nvSpPr>
        <p:spPr>
          <a:xfrm>
            <a:off x="8523541" y="6260831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aterial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71900" y="984967"/>
            <a:ext cx="8222100" cy="10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71900" y="2558767"/>
            <a:ext cx="8222100" cy="36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23541" y="6260831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9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gist.github.com/nicksort/4736535" TargetMode="Externa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/>
          <p:nvPr/>
        </p:nvSpPr>
        <p:spPr>
          <a:xfrm>
            <a:off x="0" y="0"/>
            <a:ext cx="9144000" cy="28443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8" name="Google Shape;68;p13" descr="1*r_g-_Dhnw8aa-vSU5LDGgw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9850" y="775838"/>
            <a:ext cx="4824282" cy="1302563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3"/>
          <p:cNvSpPr txBox="1"/>
          <p:nvPr/>
        </p:nvSpPr>
        <p:spPr>
          <a:xfrm>
            <a:off x="460950" y="5081090"/>
            <a:ext cx="8222100" cy="5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by NETPIE.io</a:t>
            </a:r>
            <a:endParaRPr sz="24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0" name="Google Shape;70;p13"/>
          <p:cNvSpPr txBox="1"/>
          <p:nvPr/>
        </p:nvSpPr>
        <p:spPr>
          <a:xfrm>
            <a:off x="460950" y="2751900"/>
            <a:ext cx="8222100" cy="22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48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Part 1: Development Kit</a:t>
            </a:r>
            <a:endParaRPr sz="480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4800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(</a:t>
            </a:r>
            <a:r>
              <a:rPr lang="en-US" sz="4800" dirty="0" err="1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KidBright</a:t>
            </a:r>
            <a:r>
              <a:rPr lang="th" sz="4800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 sz="480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/>
          <p:cNvSpPr txBox="1">
            <a:spLocks noGrp="1"/>
          </p:cNvSpPr>
          <p:nvPr>
            <p:ph type="title"/>
          </p:nvPr>
        </p:nvSpPr>
        <p:spPr>
          <a:xfrm>
            <a:off x="98250" y="21800"/>
            <a:ext cx="8826600" cy="80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3000" dirty="0">
                <a:latin typeface="Kanit"/>
                <a:ea typeface="Kanit"/>
                <a:cs typeface="Kanit"/>
                <a:sym typeface="Kanit"/>
              </a:rPr>
              <a:t>LAB </a:t>
            </a:r>
            <a:r>
              <a:rPr lang="th" sz="3000" dirty="0" smtClean="0">
                <a:latin typeface="Kanit"/>
                <a:ea typeface="Kanit"/>
                <a:cs typeface="Kanit"/>
                <a:sym typeface="Kanit"/>
              </a:rPr>
              <a:t>01-</a:t>
            </a:r>
            <a:r>
              <a:rPr lang="en-US" sz="3000" dirty="0" err="1" smtClean="0">
                <a:latin typeface="Kanit"/>
                <a:ea typeface="Kanit"/>
                <a:cs typeface="Kanit"/>
                <a:sym typeface="Kanit"/>
              </a:rPr>
              <a:t>blinkAndText</a:t>
            </a:r>
            <a:endParaRPr sz="3000" dirty="0">
              <a:latin typeface="Prompt"/>
              <a:ea typeface="Prompt"/>
              <a:cs typeface="Prompt"/>
              <a:sym typeface="Prompt"/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98250" y="2425149"/>
            <a:ext cx="2703443" cy="357808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#include &lt;</a:t>
            </a:r>
            <a:r>
              <a:rPr lang="en-US" dirty="0" err="1"/>
              <a:t>Wire.h</a:t>
            </a:r>
            <a:r>
              <a:rPr lang="en-US" dirty="0"/>
              <a:t>&gt;</a:t>
            </a:r>
          </a:p>
          <a:p>
            <a:r>
              <a:rPr lang="en-US" dirty="0"/>
              <a:t>#include &lt;</a:t>
            </a:r>
            <a:r>
              <a:rPr lang="en-US" dirty="0" err="1"/>
              <a:t>Adafruit_GFX.h</a:t>
            </a:r>
            <a:r>
              <a:rPr lang="en-US" dirty="0"/>
              <a:t>&gt;</a:t>
            </a:r>
          </a:p>
          <a:p>
            <a:r>
              <a:rPr lang="en-US" dirty="0"/>
              <a:t>#include "</a:t>
            </a:r>
            <a:r>
              <a:rPr lang="en-US" dirty="0" err="1"/>
              <a:t>Adafruit_LEDBackpack.h</a:t>
            </a:r>
            <a:r>
              <a:rPr lang="en-US" dirty="0"/>
              <a:t>"</a:t>
            </a:r>
          </a:p>
          <a:p>
            <a:endParaRPr lang="en-US" dirty="0"/>
          </a:p>
          <a:p>
            <a:r>
              <a:rPr lang="en-US" dirty="0"/>
              <a:t>#define BUZZER_PIN 13</a:t>
            </a:r>
          </a:p>
          <a:p>
            <a:r>
              <a:rPr lang="en-US" dirty="0"/>
              <a:t>#define WIFI_LED 2</a:t>
            </a:r>
          </a:p>
          <a:p>
            <a:r>
              <a:rPr lang="en-US" dirty="0"/>
              <a:t>#define IOT_LED 12</a:t>
            </a:r>
          </a:p>
          <a:p>
            <a:r>
              <a:rPr lang="en-US" dirty="0"/>
              <a:t>#define USB_IO 25</a:t>
            </a:r>
          </a:p>
          <a:p>
            <a:r>
              <a:rPr lang="en-US" dirty="0"/>
              <a:t>#define BT_LED </a:t>
            </a:r>
            <a:r>
              <a:rPr lang="en-US" dirty="0" smtClean="0"/>
              <a:t>23</a:t>
            </a:r>
          </a:p>
          <a:p>
            <a:r>
              <a:rPr lang="en-US" dirty="0"/>
              <a:t>Adafruit_8x16minimatrix matrix = Adafruit_8x16minimatrix();</a:t>
            </a:r>
          </a:p>
          <a:p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3007999" y="1451113"/>
            <a:ext cx="2703443" cy="514847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void setup() {</a:t>
            </a:r>
          </a:p>
          <a:p>
            <a:r>
              <a:rPr lang="en-US" dirty="0"/>
              <a:t>  //while (!Serial);</a:t>
            </a:r>
          </a:p>
          <a:p>
            <a:r>
              <a:rPr lang="en-US" dirty="0"/>
              <a:t>  </a:t>
            </a:r>
            <a:r>
              <a:rPr lang="en-US" dirty="0" err="1"/>
              <a:t>Serial.begin</a:t>
            </a:r>
            <a:r>
              <a:rPr lang="en-US" dirty="0"/>
              <a:t>(9600);</a:t>
            </a:r>
          </a:p>
          <a:p>
            <a:r>
              <a:rPr lang="en-US" dirty="0"/>
              <a:t>  </a:t>
            </a:r>
            <a:r>
              <a:rPr lang="en-US" dirty="0" err="1"/>
              <a:t>Serial.println</a:t>
            </a:r>
            <a:r>
              <a:rPr lang="en-US" dirty="0"/>
              <a:t>("16x8 LED Mini Matrix Test");</a:t>
            </a:r>
          </a:p>
          <a:p>
            <a:endParaRPr lang="en-US" dirty="0"/>
          </a:p>
          <a:p>
            <a:r>
              <a:rPr lang="en-US" dirty="0"/>
              <a:t>   </a:t>
            </a:r>
            <a:r>
              <a:rPr lang="en-US" dirty="0" err="1"/>
              <a:t>pinMode</a:t>
            </a:r>
            <a:r>
              <a:rPr lang="en-US" dirty="0"/>
              <a:t>(WIFI_LED, OUTPUT); </a:t>
            </a:r>
          </a:p>
          <a:p>
            <a:r>
              <a:rPr lang="en-US" dirty="0"/>
              <a:t>  </a:t>
            </a:r>
            <a:r>
              <a:rPr lang="en-US" dirty="0" err="1"/>
              <a:t>pinMode</a:t>
            </a:r>
            <a:r>
              <a:rPr lang="en-US" dirty="0"/>
              <a:t>(IOT_LED, OUTPUT); </a:t>
            </a:r>
          </a:p>
          <a:p>
            <a:r>
              <a:rPr lang="en-US" dirty="0"/>
              <a:t>  </a:t>
            </a:r>
          </a:p>
          <a:p>
            <a:r>
              <a:rPr lang="en-US" dirty="0"/>
              <a:t>  </a:t>
            </a:r>
            <a:r>
              <a:rPr lang="en-US" dirty="0" err="1"/>
              <a:t>digitalWrite</a:t>
            </a:r>
            <a:r>
              <a:rPr lang="en-US" dirty="0"/>
              <a:t>(WIFI_LED, HIGH);</a:t>
            </a:r>
          </a:p>
          <a:p>
            <a:r>
              <a:rPr lang="en-US" dirty="0"/>
              <a:t>  </a:t>
            </a:r>
            <a:r>
              <a:rPr lang="en-US" dirty="0" err="1"/>
              <a:t>digitalWrite</a:t>
            </a:r>
            <a:r>
              <a:rPr lang="en-US" dirty="0"/>
              <a:t>(IOT_LED, HIGH);</a:t>
            </a:r>
          </a:p>
          <a:p>
            <a:endParaRPr lang="en-US" dirty="0"/>
          </a:p>
          <a:p>
            <a:r>
              <a:rPr lang="en-US" dirty="0"/>
              <a:t>  </a:t>
            </a:r>
          </a:p>
          <a:p>
            <a:r>
              <a:rPr lang="en-US" dirty="0"/>
              <a:t>  </a:t>
            </a:r>
            <a:r>
              <a:rPr lang="en-US" dirty="0" err="1"/>
              <a:t>matrix.begin</a:t>
            </a:r>
            <a:r>
              <a:rPr lang="en-US" dirty="0"/>
              <a:t>(0x70);  // pass in the address</a:t>
            </a:r>
          </a:p>
          <a:p>
            <a:pPr algn="ctr"/>
            <a:r>
              <a:rPr lang="en-US" dirty="0"/>
              <a:t>}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6000534" y="1152939"/>
            <a:ext cx="3056838" cy="544664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void loop() {</a:t>
            </a:r>
          </a:p>
          <a:p>
            <a:r>
              <a:rPr lang="en-US" sz="1200" dirty="0"/>
              <a:t>  </a:t>
            </a:r>
          </a:p>
          <a:p>
            <a:r>
              <a:rPr lang="en-US" sz="1200" dirty="0"/>
              <a:t> </a:t>
            </a:r>
          </a:p>
          <a:p>
            <a:r>
              <a:rPr lang="en-US" sz="1200" dirty="0"/>
              <a:t>  </a:t>
            </a:r>
            <a:r>
              <a:rPr lang="en-US" sz="1200" dirty="0" err="1"/>
              <a:t>matrix.setTextSize</a:t>
            </a:r>
            <a:r>
              <a:rPr lang="en-US" sz="1200" dirty="0"/>
              <a:t>(1);</a:t>
            </a:r>
          </a:p>
          <a:p>
            <a:r>
              <a:rPr lang="en-US" sz="1200" dirty="0"/>
              <a:t>  </a:t>
            </a:r>
            <a:r>
              <a:rPr lang="en-US" sz="1200" dirty="0" err="1"/>
              <a:t>matrix.setTextWrap</a:t>
            </a:r>
            <a:r>
              <a:rPr lang="en-US" sz="1200" dirty="0"/>
              <a:t>(false);  // we </a:t>
            </a:r>
            <a:r>
              <a:rPr lang="en-US" sz="1200" dirty="0" err="1"/>
              <a:t>dont</a:t>
            </a:r>
            <a:r>
              <a:rPr lang="en-US" sz="1200" dirty="0"/>
              <a:t> want text to wrap so it scrolls nicely</a:t>
            </a:r>
          </a:p>
          <a:p>
            <a:r>
              <a:rPr lang="en-US" sz="1200" dirty="0"/>
              <a:t>  </a:t>
            </a:r>
            <a:r>
              <a:rPr lang="en-US" sz="1200" dirty="0" err="1"/>
              <a:t>matrix.setTextColor</a:t>
            </a:r>
            <a:r>
              <a:rPr lang="en-US" sz="1200" dirty="0"/>
              <a:t>(LED_ON);</a:t>
            </a:r>
          </a:p>
          <a:p>
            <a:r>
              <a:rPr lang="en-US" sz="1200" dirty="0"/>
              <a:t>  </a:t>
            </a:r>
            <a:r>
              <a:rPr lang="en-US" sz="1200" dirty="0" err="1"/>
              <a:t>matrix.setRotation</a:t>
            </a:r>
            <a:r>
              <a:rPr lang="en-US" sz="1200" dirty="0"/>
              <a:t>(1);</a:t>
            </a:r>
          </a:p>
          <a:p>
            <a:r>
              <a:rPr lang="en-US" sz="1200" dirty="0"/>
              <a:t>  </a:t>
            </a:r>
            <a:r>
              <a:rPr lang="en-US" sz="1200" dirty="0" err="1"/>
              <a:t>Serial.println</a:t>
            </a:r>
            <a:r>
              <a:rPr lang="en-US" sz="1200" dirty="0"/>
              <a:t>("</a:t>
            </a:r>
            <a:r>
              <a:rPr lang="en-US" sz="1200" dirty="0" err="1"/>
              <a:t>IoT</a:t>
            </a:r>
            <a:r>
              <a:rPr lang="en-US" sz="1200" dirty="0"/>
              <a:t>");</a:t>
            </a:r>
          </a:p>
          <a:p>
            <a:endParaRPr lang="en-US" sz="1200" dirty="0"/>
          </a:p>
          <a:p>
            <a:r>
              <a:rPr lang="en-US" sz="1200" dirty="0"/>
              <a:t>  </a:t>
            </a:r>
          </a:p>
          <a:p>
            <a:r>
              <a:rPr lang="en-US" sz="1200" dirty="0"/>
              <a:t>  </a:t>
            </a:r>
            <a:r>
              <a:rPr lang="en-US" sz="1200" dirty="0" err="1"/>
              <a:t>digitalWrite</a:t>
            </a:r>
            <a:r>
              <a:rPr lang="en-US" sz="1200" dirty="0"/>
              <a:t>(WIFI_LED, LOW);</a:t>
            </a:r>
          </a:p>
          <a:p>
            <a:r>
              <a:rPr lang="en-US" sz="1200" dirty="0"/>
              <a:t>  </a:t>
            </a:r>
            <a:r>
              <a:rPr lang="en-US" sz="1200" dirty="0" err="1"/>
              <a:t>digitalWrite</a:t>
            </a:r>
            <a:r>
              <a:rPr lang="en-US" sz="1200" dirty="0"/>
              <a:t>(IOT_LED, LOW);</a:t>
            </a:r>
          </a:p>
          <a:p>
            <a:r>
              <a:rPr lang="en-US" sz="1200" dirty="0"/>
              <a:t>  </a:t>
            </a:r>
          </a:p>
          <a:p>
            <a:r>
              <a:rPr lang="en-US" sz="1200" dirty="0"/>
              <a:t>  for (int8_t x=7; x&gt;=-100; x--) {</a:t>
            </a:r>
          </a:p>
          <a:p>
            <a:r>
              <a:rPr lang="en-US" sz="1200" dirty="0"/>
              <a:t>    </a:t>
            </a:r>
            <a:r>
              <a:rPr lang="en-US" sz="1200" dirty="0" err="1"/>
              <a:t>matrix.clear</a:t>
            </a:r>
            <a:r>
              <a:rPr lang="en-US" sz="1200" dirty="0"/>
              <a:t>();</a:t>
            </a:r>
          </a:p>
          <a:p>
            <a:r>
              <a:rPr lang="en-US" sz="1200" dirty="0"/>
              <a:t>    </a:t>
            </a:r>
            <a:r>
              <a:rPr lang="en-US" sz="1200" dirty="0" err="1"/>
              <a:t>matrix.setCursor</a:t>
            </a:r>
            <a:r>
              <a:rPr lang="en-US" sz="1200" dirty="0"/>
              <a:t>(x,0);</a:t>
            </a:r>
          </a:p>
          <a:p>
            <a:r>
              <a:rPr lang="en-US" sz="1200" dirty="0"/>
              <a:t>    </a:t>
            </a:r>
            <a:r>
              <a:rPr lang="en-US" sz="1200" dirty="0" err="1"/>
              <a:t>matrix.print</a:t>
            </a:r>
            <a:r>
              <a:rPr lang="en-US" sz="1200" dirty="0"/>
              <a:t>("NETPIE Training");</a:t>
            </a:r>
          </a:p>
          <a:p>
            <a:r>
              <a:rPr lang="en-US" sz="1200" dirty="0"/>
              <a:t>    </a:t>
            </a:r>
            <a:r>
              <a:rPr lang="en-US" sz="1200" dirty="0" err="1"/>
              <a:t>matrix.writeDisplay</a:t>
            </a:r>
            <a:r>
              <a:rPr lang="en-US" sz="1200" dirty="0"/>
              <a:t>();</a:t>
            </a:r>
          </a:p>
          <a:p>
            <a:r>
              <a:rPr lang="en-US" sz="1200" dirty="0"/>
              <a:t>    delay(100);</a:t>
            </a:r>
          </a:p>
          <a:p>
            <a:r>
              <a:rPr lang="en-US" sz="1200" dirty="0"/>
              <a:t>  }</a:t>
            </a:r>
          </a:p>
          <a:p>
            <a:r>
              <a:rPr lang="en-US" sz="1200" dirty="0"/>
              <a:t>   </a:t>
            </a:r>
          </a:p>
          <a:p>
            <a:r>
              <a:rPr lang="en-US" sz="1200" dirty="0"/>
              <a:t>  </a:t>
            </a:r>
            <a:r>
              <a:rPr lang="en-US" sz="1200" dirty="0" err="1"/>
              <a:t>digitalWrite</a:t>
            </a:r>
            <a:r>
              <a:rPr lang="en-US" sz="1200" dirty="0"/>
              <a:t>(WIFI_LED, HIGH);</a:t>
            </a:r>
          </a:p>
          <a:p>
            <a:r>
              <a:rPr lang="en-US" sz="1200" dirty="0"/>
              <a:t>  </a:t>
            </a:r>
            <a:r>
              <a:rPr lang="en-US" sz="1200" dirty="0" err="1"/>
              <a:t>digitalWrite</a:t>
            </a:r>
            <a:r>
              <a:rPr lang="en-US" sz="1200" dirty="0"/>
              <a:t>(IOT_LED,  HIGH);</a:t>
            </a:r>
          </a:p>
          <a:p>
            <a:r>
              <a:rPr lang="en-US" sz="1200" dirty="0"/>
              <a:t> delay(500);</a:t>
            </a:r>
          </a:p>
          <a:p>
            <a:r>
              <a:rPr lang="en-US" sz="1200" dirty="0"/>
              <a:t>  </a:t>
            </a:r>
          </a:p>
          <a:p>
            <a:r>
              <a:rPr lang="en-US" sz="1200" dirty="0"/>
              <a:t>}</a:t>
            </a:r>
          </a:p>
        </p:txBody>
      </p:sp>
      <p:sp>
        <p:nvSpPr>
          <p:cNvPr id="3" name="Rectangle 2"/>
          <p:cNvSpPr/>
          <p:nvPr/>
        </p:nvSpPr>
        <p:spPr>
          <a:xfrm>
            <a:off x="181034" y="1320117"/>
            <a:ext cx="253787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Definition</a:t>
            </a:r>
            <a:endParaRPr lang="en-US" sz="4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576494" y="753586"/>
            <a:ext cx="156645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setup</a:t>
            </a:r>
            <a:endParaRPr lang="en-US" sz="4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/>
          <p:cNvSpPr txBox="1">
            <a:spLocks noGrp="1"/>
          </p:cNvSpPr>
          <p:nvPr>
            <p:ph type="title"/>
          </p:nvPr>
        </p:nvSpPr>
        <p:spPr>
          <a:xfrm>
            <a:off x="98250" y="21800"/>
            <a:ext cx="8826600" cy="80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3000" dirty="0">
                <a:latin typeface="Kanit"/>
                <a:ea typeface="Kanit"/>
                <a:cs typeface="Kanit"/>
                <a:sym typeface="Kanit"/>
              </a:rPr>
              <a:t>LAB </a:t>
            </a:r>
            <a:r>
              <a:rPr lang="th" sz="3000" dirty="0" smtClean="0">
                <a:latin typeface="Kanit"/>
                <a:ea typeface="Kanit"/>
                <a:cs typeface="Kanit"/>
                <a:sym typeface="Kanit"/>
              </a:rPr>
              <a:t>01-</a:t>
            </a:r>
            <a:r>
              <a:rPr lang="en-US" sz="3000" dirty="0" err="1" smtClean="0">
                <a:latin typeface="Kanit"/>
                <a:ea typeface="Kanit"/>
                <a:cs typeface="Kanit"/>
                <a:sym typeface="Kanit"/>
              </a:rPr>
              <a:t>blinkAndText</a:t>
            </a:r>
            <a:endParaRPr sz="3000" dirty="0">
              <a:latin typeface="Prompt"/>
              <a:ea typeface="Prompt"/>
              <a:cs typeface="Prompt"/>
              <a:sym typeface="Promp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888433" y="1774452"/>
            <a:ext cx="4949687" cy="3708099"/>
          </a:xfrm>
          <a:prstGeom prst="rect">
            <a:avLst/>
          </a:prstGeom>
        </p:spPr>
      </p:pic>
      <p:sp>
        <p:nvSpPr>
          <p:cNvPr id="5" name="Donut 4"/>
          <p:cNvSpPr/>
          <p:nvPr/>
        </p:nvSpPr>
        <p:spPr>
          <a:xfrm>
            <a:off x="3279913" y="2325757"/>
            <a:ext cx="2206488" cy="1828800"/>
          </a:xfrm>
          <a:prstGeom prst="donut">
            <a:avLst>
              <a:gd name="adj" fmla="val 1131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Donut 5"/>
          <p:cNvSpPr/>
          <p:nvPr/>
        </p:nvSpPr>
        <p:spPr>
          <a:xfrm>
            <a:off x="2802835" y="2325757"/>
            <a:ext cx="655983" cy="1610139"/>
          </a:xfrm>
          <a:prstGeom prst="donut">
            <a:avLst>
              <a:gd name="adj" fmla="val 1269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Up Arrow Callout 7"/>
          <p:cNvSpPr/>
          <p:nvPr/>
        </p:nvSpPr>
        <p:spPr>
          <a:xfrm>
            <a:off x="2544418" y="3901110"/>
            <a:ext cx="993913" cy="1202399"/>
          </a:xfrm>
          <a:prstGeom prst="up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LEDs blink</a:t>
            </a:r>
            <a:endParaRPr lang="en-US" dirty="0"/>
          </a:p>
        </p:txBody>
      </p:sp>
      <p:sp>
        <p:nvSpPr>
          <p:cNvPr id="14" name="Up Arrow Callout 13"/>
          <p:cNvSpPr/>
          <p:nvPr/>
        </p:nvSpPr>
        <p:spPr>
          <a:xfrm>
            <a:off x="3955774" y="4027834"/>
            <a:ext cx="993913" cy="1202399"/>
          </a:xfrm>
          <a:prstGeom prst="up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Text run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39108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/>
          <p:cNvSpPr txBox="1">
            <a:spLocks noGrp="1"/>
          </p:cNvSpPr>
          <p:nvPr>
            <p:ph type="title"/>
          </p:nvPr>
        </p:nvSpPr>
        <p:spPr>
          <a:xfrm>
            <a:off x="98250" y="21800"/>
            <a:ext cx="8826600" cy="80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3000" dirty="0">
                <a:latin typeface="Kanit"/>
                <a:ea typeface="Kanit"/>
                <a:cs typeface="Kanit"/>
                <a:sym typeface="Kanit"/>
              </a:rPr>
              <a:t>LAB </a:t>
            </a:r>
            <a:r>
              <a:rPr lang="th" sz="3000" dirty="0" smtClean="0">
                <a:latin typeface="Kanit"/>
                <a:ea typeface="Kanit"/>
                <a:cs typeface="Kanit"/>
                <a:sym typeface="Kanit"/>
              </a:rPr>
              <a:t>0</a:t>
            </a:r>
            <a:r>
              <a:rPr lang="en-US" sz="3000" dirty="0" smtClean="0">
                <a:latin typeface="Kanit"/>
                <a:ea typeface="Kanit"/>
                <a:cs typeface="Kanit"/>
                <a:sym typeface="Kanit"/>
              </a:rPr>
              <a:t>2 </a:t>
            </a:r>
            <a:r>
              <a:rPr lang="en-US" sz="3000" dirty="0" err="1" smtClean="0">
                <a:latin typeface="Kanit"/>
                <a:ea typeface="Kanit"/>
                <a:cs typeface="Kanit"/>
                <a:sym typeface="Kanit"/>
              </a:rPr>
              <a:t>TempAndLight</a:t>
            </a:r>
            <a:endParaRPr sz="3000" dirty="0">
              <a:latin typeface="Prompt"/>
              <a:ea typeface="Prompt"/>
              <a:cs typeface="Prompt"/>
              <a:sym typeface="Prompt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888433" y="1774452"/>
            <a:ext cx="4949687" cy="3708099"/>
          </a:xfrm>
          <a:prstGeom prst="rect">
            <a:avLst/>
          </a:prstGeom>
        </p:spPr>
      </p:pic>
      <p:sp>
        <p:nvSpPr>
          <p:cNvPr id="13" name="Donut 12"/>
          <p:cNvSpPr/>
          <p:nvPr/>
        </p:nvSpPr>
        <p:spPr>
          <a:xfrm>
            <a:off x="3941068" y="2408287"/>
            <a:ext cx="744462" cy="551305"/>
          </a:xfrm>
          <a:prstGeom prst="donut">
            <a:avLst>
              <a:gd name="adj" fmla="val 1131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Donut 13"/>
          <p:cNvSpPr/>
          <p:nvPr/>
        </p:nvSpPr>
        <p:spPr>
          <a:xfrm>
            <a:off x="2770005" y="2327978"/>
            <a:ext cx="655983" cy="525262"/>
          </a:xfrm>
          <a:prstGeom prst="donut">
            <a:avLst>
              <a:gd name="adj" fmla="val 1269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Up Arrow Callout 14"/>
          <p:cNvSpPr/>
          <p:nvPr/>
        </p:nvSpPr>
        <p:spPr>
          <a:xfrm>
            <a:off x="2564889" y="2748818"/>
            <a:ext cx="993913" cy="1202399"/>
          </a:xfrm>
          <a:prstGeom prst="up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Temp Sensor</a:t>
            </a:r>
            <a:endParaRPr lang="en-US" dirty="0"/>
          </a:p>
        </p:txBody>
      </p:sp>
      <p:sp>
        <p:nvSpPr>
          <p:cNvPr id="16" name="Up Arrow Callout 15"/>
          <p:cNvSpPr/>
          <p:nvPr/>
        </p:nvSpPr>
        <p:spPr>
          <a:xfrm>
            <a:off x="3816342" y="2853239"/>
            <a:ext cx="993913" cy="1202399"/>
          </a:xfrm>
          <a:prstGeom prst="up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LDR light Sensor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74270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4"/>
          <p:cNvSpPr txBox="1">
            <a:spLocks noGrp="1"/>
          </p:cNvSpPr>
          <p:nvPr>
            <p:ph type="title"/>
          </p:nvPr>
        </p:nvSpPr>
        <p:spPr>
          <a:xfrm>
            <a:off x="98250" y="30685"/>
            <a:ext cx="8826600" cy="80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 smtClean="0">
                <a:latin typeface="Prompt"/>
                <a:ea typeface="Prompt"/>
                <a:cs typeface="Prompt"/>
                <a:sym typeface="Prompt"/>
              </a:rPr>
              <a:t>DHT11</a:t>
            </a:r>
            <a:r>
              <a:rPr lang="th" sz="3000" dirty="0" smtClean="0">
                <a:latin typeface="Prompt"/>
                <a:ea typeface="Prompt"/>
                <a:cs typeface="Prompt"/>
                <a:sym typeface="Prompt"/>
              </a:rPr>
              <a:t>​</a:t>
            </a:r>
            <a:endParaRPr dirty="0">
              <a:latin typeface="Kanit"/>
              <a:ea typeface="Kanit"/>
              <a:cs typeface="Kanit"/>
              <a:sym typeface="Kani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1688" y="1143686"/>
            <a:ext cx="5804198" cy="5480332"/>
          </a:xfrm>
          <a:prstGeom prst="rect">
            <a:avLst/>
          </a:prstGeom>
        </p:spPr>
      </p:pic>
      <p:pic>
        <p:nvPicPr>
          <p:cNvPr id="5" name="Picture 2" descr="Temperature and Humidity Senso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597" y="2103211"/>
            <a:ext cx="2524519" cy="1849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50473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/>
          <p:cNvSpPr txBox="1">
            <a:spLocks noGrp="1"/>
          </p:cNvSpPr>
          <p:nvPr>
            <p:ph type="title"/>
          </p:nvPr>
        </p:nvSpPr>
        <p:spPr>
          <a:xfrm>
            <a:off x="98250" y="21800"/>
            <a:ext cx="8826600" cy="80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3000" dirty="0">
                <a:latin typeface="Kanit"/>
                <a:ea typeface="Kanit"/>
                <a:cs typeface="Kanit"/>
                <a:sym typeface="Kanit"/>
              </a:rPr>
              <a:t>LAB </a:t>
            </a:r>
            <a:r>
              <a:rPr lang="th" sz="3000" dirty="0" smtClean="0">
                <a:latin typeface="Kanit"/>
                <a:ea typeface="Kanit"/>
                <a:cs typeface="Kanit"/>
                <a:sym typeface="Kanit"/>
              </a:rPr>
              <a:t>0</a:t>
            </a:r>
            <a:r>
              <a:rPr lang="en-US" sz="3000" dirty="0">
                <a:latin typeface="Kanit"/>
                <a:ea typeface="Kanit"/>
                <a:cs typeface="Kanit"/>
                <a:sym typeface="Kanit"/>
              </a:rPr>
              <a:t>3</a:t>
            </a:r>
            <a:r>
              <a:rPr lang="en-US" sz="3000" dirty="0" smtClean="0">
                <a:latin typeface="Kanit"/>
                <a:ea typeface="Kanit"/>
                <a:cs typeface="Kanit"/>
                <a:sym typeface="Kanit"/>
              </a:rPr>
              <a:t> </a:t>
            </a:r>
            <a:r>
              <a:rPr lang="en-US" sz="3000" dirty="0" err="1" smtClean="0">
                <a:latin typeface="Kanit"/>
                <a:ea typeface="Kanit"/>
                <a:cs typeface="Kanit"/>
                <a:sym typeface="Kanit"/>
              </a:rPr>
              <a:t>TempAndLightAndDHT</a:t>
            </a:r>
            <a:endParaRPr sz="3000" dirty="0">
              <a:latin typeface="Prompt"/>
              <a:ea typeface="Prompt"/>
              <a:cs typeface="Prompt"/>
              <a:sym typeface="Prompt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561116" y="1298667"/>
            <a:ext cx="4949687" cy="3708099"/>
          </a:xfrm>
          <a:prstGeom prst="rect">
            <a:avLst/>
          </a:prstGeom>
        </p:spPr>
      </p:pic>
      <p:sp>
        <p:nvSpPr>
          <p:cNvPr id="13" name="Donut 12"/>
          <p:cNvSpPr/>
          <p:nvPr/>
        </p:nvSpPr>
        <p:spPr>
          <a:xfrm>
            <a:off x="5613751" y="1932502"/>
            <a:ext cx="744462" cy="551305"/>
          </a:xfrm>
          <a:prstGeom prst="donut">
            <a:avLst>
              <a:gd name="adj" fmla="val 1131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Donut 13"/>
          <p:cNvSpPr/>
          <p:nvPr/>
        </p:nvSpPr>
        <p:spPr>
          <a:xfrm>
            <a:off x="4442688" y="1852193"/>
            <a:ext cx="655983" cy="525262"/>
          </a:xfrm>
          <a:prstGeom prst="donut">
            <a:avLst>
              <a:gd name="adj" fmla="val 1269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Up Arrow Callout 14"/>
          <p:cNvSpPr/>
          <p:nvPr/>
        </p:nvSpPr>
        <p:spPr>
          <a:xfrm>
            <a:off x="4237572" y="2273034"/>
            <a:ext cx="993913" cy="886480"/>
          </a:xfrm>
          <a:prstGeom prst="up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Temp Sensor</a:t>
            </a:r>
            <a:endParaRPr lang="en-US" dirty="0"/>
          </a:p>
        </p:txBody>
      </p:sp>
      <p:sp>
        <p:nvSpPr>
          <p:cNvPr id="16" name="Up Arrow Callout 15"/>
          <p:cNvSpPr/>
          <p:nvPr/>
        </p:nvSpPr>
        <p:spPr>
          <a:xfrm>
            <a:off x="5489025" y="2377454"/>
            <a:ext cx="993913" cy="1202399"/>
          </a:xfrm>
          <a:prstGeom prst="up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LDR light Sensor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152181" y="3152716"/>
            <a:ext cx="2201244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r"/>
            <a:r>
              <a:rPr lang="en-US" sz="2400" b="0" cap="none" spc="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Vcc</a:t>
            </a:r>
            <a:r>
              <a:rPr lang="en-US" sz="2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: 5 V</a:t>
            </a:r>
          </a:p>
          <a:p>
            <a:pPr algn="r"/>
            <a:r>
              <a:rPr lang="en-US" sz="2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 : GPIO19</a:t>
            </a:r>
          </a:p>
          <a:p>
            <a:pPr algn="r"/>
            <a:r>
              <a:rPr lang="en-US" sz="2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GND   </a:t>
            </a:r>
            <a:endParaRPr 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Right Arrow 3"/>
          <p:cNvSpPr/>
          <p:nvPr/>
        </p:nvSpPr>
        <p:spPr>
          <a:xfrm>
            <a:off x="3561116" y="3271024"/>
            <a:ext cx="1085225" cy="1858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/>
          <p:cNvSpPr/>
          <p:nvPr/>
        </p:nvSpPr>
        <p:spPr>
          <a:xfrm rot="261084">
            <a:off x="3614627" y="3685320"/>
            <a:ext cx="1149107" cy="2001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/>
          <p:cNvSpPr/>
          <p:nvPr/>
        </p:nvSpPr>
        <p:spPr>
          <a:xfrm rot="21418529">
            <a:off x="3149842" y="4001367"/>
            <a:ext cx="1614495" cy="1983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Temperature and Humidity Senso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203" y="1552604"/>
            <a:ext cx="2048745" cy="150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06914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/>
          <p:cNvSpPr txBox="1">
            <a:spLocks noGrp="1"/>
          </p:cNvSpPr>
          <p:nvPr>
            <p:ph type="title"/>
          </p:nvPr>
        </p:nvSpPr>
        <p:spPr>
          <a:xfrm>
            <a:off x="98250" y="21800"/>
            <a:ext cx="8826600" cy="80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3000" dirty="0">
                <a:latin typeface="Kanit"/>
                <a:ea typeface="Kanit"/>
                <a:cs typeface="Kanit"/>
                <a:sym typeface="Kanit"/>
              </a:rPr>
              <a:t>LAB </a:t>
            </a:r>
            <a:r>
              <a:rPr lang="th" sz="3000" dirty="0" smtClean="0">
                <a:latin typeface="Kanit"/>
                <a:ea typeface="Kanit"/>
                <a:cs typeface="Kanit"/>
                <a:sym typeface="Kanit"/>
              </a:rPr>
              <a:t>0</a:t>
            </a:r>
            <a:r>
              <a:rPr lang="en-US" sz="3000" dirty="0" smtClean="0">
                <a:latin typeface="Kanit"/>
                <a:ea typeface="Kanit"/>
                <a:cs typeface="Kanit"/>
                <a:sym typeface="Kanit"/>
              </a:rPr>
              <a:t>4 WIFI</a:t>
            </a:r>
            <a:endParaRPr sz="3000" dirty="0">
              <a:latin typeface="Prompt"/>
              <a:ea typeface="Prompt"/>
              <a:cs typeface="Prompt"/>
              <a:sym typeface="Prompt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561116" y="1298667"/>
            <a:ext cx="4949687" cy="3708099"/>
          </a:xfrm>
          <a:prstGeom prst="rect">
            <a:avLst/>
          </a:prstGeom>
        </p:spPr>
      </p:pic>
      <p:sp>
        <p:nvSpPr>
          <p:cNvPr id="18" name="Rounded Rectangle 17"/>
          <p:cNvSpPr/>
          <p:nvPr/>
        </p:nvSpPr>
        <p:spPr>
          <a:xfrm>
            <a:off x="228346" y="3237438"/>
            <a:ext cx="4752531" cy="35386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/>
              <a:t>WiFi.begin</a:t>
            </a:r>
            <a:r>
              <a:rPr lang="en-US" dirty="0"/>
              <a:t>(</a:t>
            </a:r>
            <a:r>
              <a:rPr lang="en-US" dirty="0" err="1"/>
              <a:t>ssid</a:t>
            </a:r>
            <a:r>
              <a:rPr lang="en-US" dirty="0"/>
              <a:t>, password);</a:t>
            </a:r>
          </a:p>
          <a:p>
            <a:r>
              <a:rPr lang="en-US" dirty="0"/>
              <a:t>  </a:t>
            </a:r>
            <a:r>
              <a:rPr lang="en-US" dirty="0" err="1"/>
              <a:t>int</a:t>
            </a:r>
            <a:r>
              <a:rPr lang="en-US" dirty="0"/>
              <a:t> count =0;</a:t>
            </a:r>
          </a:p>
          <a:p>
            <a:r>
              <a:rPr lang="en-US" dirty="0"/>
              <a:t>  while (</a:t>
            </a:r>
            <a:r>
              <a:rPr lang="en-US" dirty="0" err="1"/>
              <a:t>WiFi.status</a:t>
            </a:r>
            <a:r>
              <a:rPr lang="en-US" dirty="0"/>
              <a:t>() != WL_CONNECTED) {    </a:t>
            </a:r>
          </a:p>
          <a:p>
            <a:r>
              <a:rPr lang="en-US" dirty="0"/>
              <a:t>    delay(500);</a:t>
            </a:r>
          </a:p>
          <a:p>
            <a:r>
              <a:rPr lang="en-US" dirty="0"/>
              <a:t>    </a:t>
            </a:r>
            <a:r>
              <a:rPr lang="en-US" dirty="0" err="1"/>
              <a:t>Serial.print</a:t>
            </a:r>
            <a:r>
              <a:rPr lang="en-US" dirty="0"/>
              <a:t>(".");</a:t>
            </a:r>
          </a:p>
          <a:p>
            <a:r>
              <a:rPr lang="en-US" dirty="0"/>
              <a:t>      </a:t>
            </a:r>
            <a:r>
              <a:rPr lang="en-US" dirty="0" err="1"/>
              <a:t>matrix.clear</a:t>
            </a:r>
            <a:r>
              <a:rPr lang="en-US" dirty="0"/>
              <a:t>();</a:t>
            </a:r>
          </a:p>
          <a:p>
            <a:r>
              <a:rPr lang="en-US" dirty="0"/>
              <a:t>     </a:t>
            </a:r>
            <a:r>
              <a:rPr lang="en-US" dirty="0" err="1"/>
              <a:t>matrix.setCursor</a:t>
            </a:r>
            <a:r>
              <a:rPr lang="en-US" dirty="0"/>
              <a:t>(0,0);</a:t>
            </a:r>
          </a:p>
          <a:p>
            <a:r>
              <a:rPr lang="en-US" dirty="0"/>
              <a:t>     count = count+1;</a:t>
            </a:r>
          </a:p>
          <a:p>
            <a:r>
              <a:rPr lang="en-US" dirty="0"/>
              <a:t>    </a:t>
            </a:r>
            <a:r>
              <a:rPr lang="en-US" dirty="0" err="1"/>
              <a:t>matrix.print</a:t>
            </a:r>
            <a:r>
              <a:rPr lang="en-US" dirty="0"/>
              <a:t>(String(count)+"..");</a:t>
            </a:r>
          </a:p>
          <a:p>
            <a:r>
              <a:rPr lang="en-US" dirty="0"/>
              <a:t>    </a:t>
            </a:r>
            <a:r>
              <a:rPr lang="en-US" dirty="0" err="1"/>
              <a:t>matrix.writeDisplay</a:t>
            </a:r>
            <a:r>
              <a:rPr lang="en-US" dirty="0"/>
              <a:t>();</a:t>
            </a:r>
          </a:p>
          <a:p>
            <a:r>
              <a:rPr lang="en-US" dirty="0"/>
              <a:t>  }</a:t>
            </a:r>
          </a:p>
          <a:p>
            <a:r>
              <a:rPr lang="en-US" dirty="0"/>
              <a:t>  </a:t>
            </a:r>
          </a:p>
          <a:p>
            <a:r>
              <a:rPr lang="en-US" dirty="0"/>
              <a:t>  </a:t>
            </a:r>
            <a:r>
              <a:rPr lang="en-US" dirty="0" err="1"/>
              <a:t>Serial.println</a:t>
            </a:r>
            <a:r>
              <a:rPr lang="en-US" dirty="0"/>
              <a:t>("");</a:t>
            </a:r>
          </a:p>
          <a:p>
            <a:r>
              <a:rPr lang="en-US" dirty="0"/>
              <a:t>  </a:t>
            </a:r>
            <a:r>
              <a:rPr lang="en-US" dirty="0" err="1"/>
              <a:t>Serial.println</a:t>
            </a:r>
            <a:r>
              <a:rPr lang="en-US" dirty="0"/>
              <a:t>("</a:t>
            </a:r>
            <a:r>
              <a:rPr lang="en-US" dirty="0" err="1"/>
              <a:t>WiFi</a:t>
            </a:r>
            <a:r>
              <a:rPr lang="en-US" dirty="0"/>
              <a:t> connected");  </a:t>
            </a:r>
          </a:p>
          <a:p>
            <a:r>
              <a:rPr lang="en-US" dirty="0"/>
              <a:t>  </a:t>
            </a:r>
            <a:r>
              <a:rPr lang="en-US" dirty="0" err="1"/>
              <a:t>Serial.println</a:t>
            </a:r>
            <a:r>
              <a:rPr lang="en-US" dirty="0"/>
              <a:t>("IP address: ");</a:t>
            </a:r>
          </a:p>
          <a:p>
            <a:r>
              <a:rPr lang="en-US" dirty="0"/>
              <a:t>  </a:t>
            </a:r>
            <a:r>
              <a:rPr lang="en-US" dirty="0" err="1"/>
              <a:t>Serial.println</a:t>
            </a:r>
            <a:r>
              <a:rPr lang="en-US" dirty="0"/>
              <a:t>(</a:t>
            </a:r>
            <a:r>
              <a:rPr lang="en-US" dirty="0" err="1"/>
              <a:t>WiFi.localIP</a:t>
            </a:r>
            <a:r>
              <a:rPr lang="en-US" dirty="0"/>
              <a:t>());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376857" y="1441391"/>
            <a:ext cx="3031526" cy="98130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/>
              <a:t>const</a:t>
            </a:r>
            <a:r>
              <a:rPr lang="en-US" dirty="0"/>
              <a:t> char* </a:t>
            </a:r>
            <a:r>
              <a:rPr lang="en-US" dirty="0" err="1"/>
              <a:t>ssid</a:t>
            </a:r>
            <a:r>
              <a:rPr lang="en-US" dirty="0"/>
              <a:t>     = </a:t>
            </a:r>
            <a:r>
              <a:rPr lang="en-US" dirty="0" smtClean="0"/>
              <a:t>“NUOL";</a:t>
            </a:r>
            <a:endParaRPr lang="en-US" dirty="0"/>
          </a:p>
          <a:p>
            <a:r>
              <a:rPr lang="en-US" dirty="0" err="1"/>
              <a:t>const</a:t>
            </a:r>
            <a:r>
              <a:rPr lang="en-US" dirty="0"/>
              <a:t> char* password = </a:t>
            </a:r>
            <a:r>
              <a:rPr lang="en-US" dirty="0" smtClean="0"/>
              <a:t>“1234";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8134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3"/>
          <p:cNvSpPr txBox="1">
            <a:spLocks noGrp="1"/>
          </p:cNvSpPr>
          <p:nvPr>
            <p:ph type="title"/>
          </p:nvPr>
        </p:nvSpPr>
        <p:spPr>
          <a:xfrm>
            <a:off x="98250" y="21800"/>
            <a:ext cx="8826600" cy="80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3000">
                <a:latin typeface="Prompt"/>
                <a:ea typeface="Prompt"/>
                <a:cs typeface="Prompt"/>
                <a:sym typeface="Prompt"/>
              </a:rPr>
              <a:t>การอัพโหลดโปรแกรม</a:t>
            </a:r>
            <a:endParaRPr sz="3000">
              <a:latin typeface="Prompt"/>
              <a:ea typeface="Prompt"/>
              <a:cs typeface="Prompt"/>
              <a:sym typeface="Prompt"/>
            </a:endParaRPr>
          </a:p>
        </p:txBody>
      </p:sp>
      <p:pic>
        <p:nvPicPr>
          <p:cNvPr id="141" name="Google Shape;14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6425" y="2198275"/>
            <a:ext cx="7838825" cy="3996475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3"/>
          <p:cNvSpPr txBox="1"/>
          <p:nvPr/>
        </p:nvSpPr>
        <p:spPr>
          <a:xfrm>
            <a:off x="3952975" y="1228088"/>
            <a:ext cx="2865300" cy="567600"/>
          </a:xfrm>
          <a:prstGeom prst="rect">
            <a:avLst/>
          </a:prstGeom>
          <a:noFill/>
          <a:ln w="3810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2400">
                <a:solidFill>
                  <a:srgbClr val="FF9900"/>
                </a:solidFill>
                <a:latin typeface="Prompt"/>
                <a:ea typeface="Prompt"/>
                <a:cs typeface="Prompt"/>
                <a:sym typeface="Prompt"/>
              </a:rPr>
              <a:t>ใช้อัพโหลดโปรแกรม</a:t>
            </a:r>
            <a:endParaRPr sz="2400">
              <a:solidFill>
                <a:srgbClr val="FF9900"/>
              </a:solidFill>
              <a:latin typeface="Prompt"/>
              <a:ea typeface="Prompt"/>
              <a:cs typeface="Prompt"/>
              <a:sym typeface="Prompt"/>
            </a:endParaRPr>
          </a:p>
        </p:txBody>
      </p:sp>
      <p:cxnSp>
        <p:nvCxnSpPr>
          <p:cNvPr id="143" name="Google Shape;143;p23"/>
          <p:cNvCxnSpPr/>
          <p:nvPr/>
        </p:nvCxnSpPr>
        <p:spPr>
          <a:xfrm>
            <a:off x="5438700" y="1795688"/>
            <a:ext cx="623400" cy="711300"/>
          </a:xfrm>
          <a:prstGeom prst="straightConnector1">
            <a:avLst/>
          </a:prstGeom>
          <a:noFill/>
          <a:ln w="38100" cap="flat" cmpd="sng">
            <a:solidFill>
              <a:srgbClr val="FF99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44" name="Google Shape;144;p23"/>
          <p:cNvSpPr txBox="1"/>
          <p:nvPr/>
        </p:nvSpPr>
        <p:spPr>
          <a:xfrm>
            <a:off x="1730850" y="2198275"/>
            <a:ext cx="2341500" cy="567600"/>
          </a:xfrm>
          <a:prstGeom prst="rect">
            <a:avLst/>
          </a:prstGeom>
          <a:noFill/>
          <a:ln w="3810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2400">
                <a:solidFill>
                  <a:srgbClr val="FF9900"/>
                </a:solidFill>
                <a:latin typeface="Prompt"/>
                <a:ea typeface="Prompt"/>
                <a:cs typeface="Prompt"/>
                <a:sym typeface="Prompt"/>
              </a:rPr>
              <a:t>ใช้ตรวจสอบโค้ด</a:t>
            </a:r>
            <a:endParaRPr sz="2400">
              <a:solidFill>
                <a:srgbClr val="FF9900"/>
              </a:solidFill>
              <a:latin typeface="Prompt"/>
              <a:ea typeface="Prompt"/>
              <a:cs typeface="Prompt"/>
              <a:sym typeface="Prompt"/>
            </a:endParaRPr>
          </a:p>
        </p:txBody>
      </p:sp>
      <p:cxnSp>
        <p:nvCxnSpPr>
          <p:cNvPr id="145" name="Google Shape;145;p23"/>
          <p:cNvCxnSpPr/>
          <p:nvPr/>
        </p:nvCxnSpPr>
        <p:spPr>
          <a:xfrm>
            <a:off x="4072350" y="2440750"/>
            <a:ext cx="1565400" cy="159000"/>
          </a:xfrm>
          <a:prstGeom prst="straightConnector1">
            <a:avLst/>
          </a:prstGeom>
          <a:noFill/>
          <a:ln w="38100" cap="flat" cmpd="sng">
            <a:solidFill>
              <a:srgbClr val="FF99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2850" y="1123800"/>
            <a:ext cx="8078300" cy="5336225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4"/>
          <p:cNvSpPr txBox="1">
            <a:spLocks noGrp="1"/>
          </p:cNvSpPr>
          <p:nvPr>
            <p:ph type="title"/>
          </p:nvPr>
        </p:nvSpPr>
        <p:spPr>
          <a:xfrm>
            <a:off x="98250" y="21800"/>
            <a:ext cx="8826600" cy="80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3000">
                <a:latin typeface="Prompt"/>
                <a:ea typeface="Prompt"/>
                <a:cs typeface="Prompt"/>
                <a:sym typeface="Prompt"/>
              </a:rPr>
              <a:t>การอัพโหลดโปรแกรม</a:t>
            </a:r>
            <a:endParaRPr sz="3000">
              <a:latin typeface="Prompt"/>
              <a:ea typeface="Prompt"/>
              <a:cs typeface="Prompt"/>
              <a:sym typeface="Prompt"/>
            </a:endParaRPr>
          </a:p>
        </p:txBody>
      </p:sp>
      <p:cxnSp>
        <p:nvCxnSpPr>
          <p:cNvPr id="152" name="Google Shape;152;p24"/>
          <p:cNvCxnSpPr/>
          <p:nvPr/>
        </p:nvCxnSpPr>
        <p:spPr>
          <a:xfrm rot="-5400000" flipH="1">
            <a:off x="5445200" y="3959675"/>
            <a:ext cx="968400" cy="928500"/>
          </a:xfrm>
          <a:prstGeom prst="curvedConnector3">
            <a:avLst>
              <a:gd name="adj1" fmla="val 15066"/>
            </a:avLst>
          </a:prstGeom>
          <a:noFill/>
          <a:ln w="38100" cap="flat" cmpd="sng">
            <a:solidFill>
              <a:srgbClr val="FF9900"/>
            </a:solidFill>
            <a:prstDash val="dash"/>
            <a:round/>
            <a:headEnd type="none" w="med" len="med"/>
            <a:tailEnd type="triangle" w="med" len="med"/>
          </a:ln>
        </p:spPr>
      </p:cxnSp>
      <p:pic>
        <p:nvPicPr>
          <p:cNvPr id="153" name="Google Shape;153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29825" y="4974375"/>
            <a:ext cx="2327625" cy="36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5"/>
          <p:cNvSpPr txBox="1">
            <a:spLocks noGrp="1"/>
          </p:cNvSpPr>
          <p:nvPr>
            <p:ph type="title"/>
          </p:nvPr>
        </p:nvSpPr>
        <p:spPr>
          <a:xfrm>
            <a:off x="98250" y="21800"/>
            <a:ext cx="8826600" cy="80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3000">
                <a:latin typeface="Prompt"/>
                <a:ea typeface="Prompt"/>
                <a:cs typeface="Prompt"/>
                <a:sym typeface="Prompt"/>
              </a:rPr>
              <a:t>รูปแบบของโค้ดโปรแกรม Arduino</a:t>
            </a:r>
            <a:endParaRPr sz="3000">
              <a:latin typeface="Prompt"/>
              <a:ea typeface="Prompt"/>
              <a:cs typeface="Prompt"/>
              <a:sym typeface="Prompt"/>
            </a:endParaRPr>
          </a:p>
        </p:txBody>
      </p:sp>
      <p:sp>
        <p:nvSpPr>
          <p:cNvPr id="159" name="Google Shape;159;p25"/>
          <p:cNvSpPr txBox="1"/>
          <p:nvPr/>
        </p:nvSpPr>
        <p:spPr>
          <a:xfrm>
            <a:off x="504075" y="1392825"/>
            <a:ext cx="4854900" cy="4284600"/>
          </a:xfrm>
          <a:prstGeom prst="rect">
            <a:avLst/>
          </a:prstGeom>
          <a:noFill/>
          <a:ln w="38100" cap="flat" cmpd="sng">
            <a:solidFill>
              <a:srgbClr val="A4C2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2400" b="1" dirty="0">
                <a:solidFill>
                  <a:srgbClr val="FF3300"/>
                </a:solidFill>
                <a:latin typeface="Courier New"/>
                <a:ea typeface="Courier New"/>
                <a:cs typeface="Courier New"/>
                <a:sym typeface="Courier New"/>
              </a:rPr>
              <a:t>void setup() </a:t>
            </a:r>
            <a:r>
              <a:rPr lang="th" sz="2400" b="1" dirty="0"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2400" b="1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2400" b="1" dirty="0"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lang="th" sz="2400" dirty="0">
                <a:solidFill>
                  <a:srgbClr val="6AA84F"/>
                </a:solidFill>
                <a:latin typeface="Prompt"/>
                <a:ea typeface="Prompt"/>
                <a:cs typeface="Prompt"/>
                <a:sym typeface="Prompt"/>
              </a:rPr>
              <a:t>คำสั่งที่นี่จะถูกเรียกครั้งเดียว</a:t>
            </a:r>
            <a:endParaRPr sz="2400" dirty="0">
              <a:solidFill>
                <a:srgbClr val="6AA84F"/>
              </a:solidFill>
              <a:latin typeface="Prompt"/>
              <a:ea typeface="Prompt"/>
              <a:cs typeface="Prompt"/>
              <a:sym typeface="Promp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2400" b="1" dirty="0"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2400" b="1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solidFill>
                <a:srgbClr val="FF33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2400" b="1" dirty="0">
                <a:solidFill>
                  <a:srgbClr val="FF3300"/>
                </a:solidFill>
                <a:latin typeface="Courier New"/>
                <a:ea typeface="Courier New"/>
                <a:cs typeface="Courier New"/>
                <a:sym typeface="Courier New"/>
              </a:rPr>
              <a:t>void loop() </a:t>
            </a:r>
            <a:r>
              <a:rPr lang="th" sz="2400" b="1" dirty="0"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2400" b="1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2400" b="1" dirty="0"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lang="th" sz="2400" dirty="0">
                <a:solidFill>
                  <a:srgbClr val="6AA84F"/>
                </a:solidFill>
                <a:latin typeface="Prompt"/>
                <a:ea typeface="Prompt"/>
                <a:cs typeface="Prompt"/>
                <a:sym typeface="Prompt"/>
              </a:rPr>
              <a:t>คำสั่งที่นี่จะถูกเรียกซ้ำแล้วซ้ำอีก</a:t>
            </a:r>
            <a:br>
              <a:rPr lang="th" sz="2400" dirty="0">
                <a:solidFill>
                  <a:srgbClr val="6AA84F"/>
                </a:solidFill>
                <a:latin typeface="Prompt"/>
                <a:ea typeface="Prompt"/>
                <a:cs typeface="Prompt"/>
                <a:sym typeface="Prompt"/>
              </a:rPr>
            </a:br>
            <a:r>
              <a:rPr lang="th" sz="2400" dirty="0">
                <a:solidFill>
                  <a:srgbClr val="6AA84F"/>
                </a:solidFill>
                <a:latin typeface="Prompt"/>
                <a:ea typeface="Prompt"/>
                <a:cs typeface="Prompt"/>
                <a:sym typeface="Prompt"/>
              </a:rPr>
              <a:t>	วน​ลูปไม่สิ้นสุด</a:t>
            </a:r>
            <a:endParaRPr sz="2400" dirty="0">
              <a:solidFill>
                <a:srgbClr val="6AA84F"/>
              </a:solidFill>
              <a:latin typeface="Prompt"/>
              <a:ea typeface="Prompt"/>
              <a:cs typeface="Prompt"/>
              <a:sym typeface="Promp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2400" b="1" dirty="0"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2400" b="1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160" name="Google Shape;160;p25"/>
          <p:cNvSpPr/>
          <p:nvPr/>
        </p:nvSpPr>
        <p:spPr>
          <a:xfrm>
            <a:off x="6101913" y="1748325"/>
            <a:ext cx="1777518" cy="557118"/>
          </a:xfrm>
          <a:prstGeom prst="flowChartTerminator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1800">
                <a:latin typeface="Prompt"/>
                <a:ea typeface="Prompt"/>
                <a:cs typeface="Prompt"/>
                <a:sym typeface="Prompt"/>
              </a:rPr>
              <a:t>เริ่มต้น</a:t>
            </a:r>
            <a:endParaRPr sz="1800">
              <a:latin typeface="Prompt"/>
              <a:ea typeface="Prompt"/>
              <a:cs typeface="Prompt"/>
              <a:sym typeface="Prompt"/>
            </a:endParaRPr>
          </a:p>
        </p:txBody>
      </p:sp>
      <p:sp>
        <p:nvSpPr>
          <p:cNvPr id="161" name="Google Shape;161;p25"/>
          <p:cNvSpPr/>
          <p:nvPr/>
        </p:nvSpPr>
        <p:spPr>
          <a:xfrm>
            <a:off x="6042238" y="3066650"/>
            <a:ext cx="1896900" cy="650100"/>
          </a:xfrm>
          <a:prstGeom prst="rect">
            <a:avLst/>
          </a:prstGeom>
          <a:solidFill>
            <a:srgbClr val="FFE5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1800" b="1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setup()</a:t>
            </a:r>
            <a:endParaRPr sz="1800" b="1">
              <a:solidFill>
                <a:srgbClr val="0000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62" name="Google Shape;162;p25"/>
          <p:cNvSpPr/>
          <p:nvPr/>
        </p:nvSpPr>
        <p:spPr>
          <a:xfrm>
            <a:off x="6042238" y="4671825"/>
            <a:ext cx="1896900" cy="650100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1800" b="1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loop()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163" name="Google Shape;163;p25"/>
          <p:cNvCxnSpPr>
            <a:stCxn id="160" idx="2"/>
            <a:endCxn id="161" idx="0"/>
          </p:cNvCxnSpPr>
          <p:nvPr/>
        </p:nvCxnSpPr>
        <p:spPr>
          <a:xfrm>
            <a:off x="6990672" y="2305443"/>
            <a:ext cx="0" cy="761100"/>
          </a:xfrm>
          <a:prstGeom prst="straightConnector1">
            <a:avLst/>
          </a:prstGeom>
          <a:noFill/>
          <a:ln w="38100" cap="flat" cmpd="sng">
            <a:solidFill>
              <a:srgbClr val="B6D7A8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4" name="Google Shape;164;p25"/>
          <p:cNvCxnSpPr/>
          <p:nvPr/>
        </p:nvCxnSpPr>
        <p:spPr>
          <a:xfrm>
            <a:off x="6990709" y="3716743"/>
            <a:ext cx="0" cy="955200"/>
          </a:xfrm>
          <a:prstGeom prst="straightConnector1">
            <a:avLst/>
          </a:prstGeom>
          <a:noFill/>
          <a:ln w="38100" cap="flat" cmpd="sng">
            <a:solidFill>
              <a:srgbClr val="B6D7A8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5" name="Google Shape;165;p25"/>
          <p:cNvCxnSpPr>
            <a:stCxn id="162" idx="3"/>
          </p:cNvCxnSpPr>
          <p:nvPr/>
        </p:nvCxnSpPr>
        <p:spPr>
          <a:xfrm rot="10800000" flipH="1">
            <a:off x="7939138" y="4114575"/>
            <a:ext cx="855600" cy="882300"/>
          </a:xfrm>
          <a:prstGeom prst="bentConnector2">
            <a:avLst/>
          </a:prstGeom>
          <a:noFill/>
          <a:ln w="38100" cap="flat" cmpd="sng">
            <a:solidFill>
              <a:srgbClr val="B6D7A8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6" name="Google Shape;166;p25"/>
          <p:cNvCxnSpPr/>
          <p:nvPr/>
        </p:nvCxnSpPr>
        <p:spPr>
          <a:xfrm rot="10800000">
            <a:off x="7017175" y="4141125"/>
            <a:ext cx="1777500" cy="0"/>
          </a:xfrm>
          <a:prstGeom prst="straightConnector1">
            <a:avLst/>
          </a:prstGeom>
          <a:noFill/>
          <a:ln w="38100" cap="flat" cmpd="sng">
            <a:solidFill>
              <a:srgbClr val="B6D7A8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6"/>
          <p:cNvSpPr txBox="1">
            <a:spLocks noGrp="1"/>
          </p:cNvSpPr>
          <p:nvPr>
            <p:ph type="title"/>
          </p:nvPr>
        </p:nvSpPr>
        <p:spPr>
          <a:xfrm>
            <a:off x="98250" y="21800"/>
            <a:ext cx="8826600" cy="80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3000">
                <a:latin typeface="Prompt"/>
                <a:ea typeface="Prompt"/>
                <a:cs typeface="Prompt"/>
                <a:sym typeface="Prompt"/>
              </a:rPr>
              <a:t>การกำหนด pin เป็น input หรือ output</a:t>
            </a:r>
            <a:endParaRPr sz="3000">
              <a:latin typeface="Prompt"/>
              <a:ea typeface="Prompt"/>
              <a:cs typeface="Prompt"/>
              <a:sym typeface="Prompt"/>
            </a:endParaRPr>
          </a:p>
        </p:txBody>
      </p:sp>
      <p:sp>
        <p:nvSpPr>
          <p:cNvPr id="172" name="Google Shape;172;p26"/>
          <p:cNvSpPr txBox="1"/>
          <p:nvPr/>
        </p:nvSpPr>
        <p:spPr>
          <a:xfrm>
            <a:off x="824700" y="1263250"/>
            <a:ext cx="7494600" cy="80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4000" b="1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pinMode</a:t>
            </a:r>
            <a:r>
              <a:rPr lang="th" sz="4000" b="1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th" sz="4000">
                <a:solidFill>
                  <a:srgbClr val="38761D"/>
                </a:solidFill>
                <a:latin typeface="Courier New"/>
                <a:ea typeface="Courier New"/>
                <a:cs typeface="Courier New"/>
                <a:sym typeface="Courier New"/>
              </a:rPr>
              <a:t>PIN</a:t>
            </a:r>
            <a:r>
              <a:rPr lang="th" sz="4000" b="1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th" sz="4000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MODE</a:t>
            </a:r>
            <a:r>
              <a:rPr lang="th" sz="4000" b="1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th" sz="4000"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40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73" name="Google Shape;173;p26"/>
          <p:cNvSpPr txBox="1"/>
          <p:nvPr/>
        </p:nvSpPr>
        <p:spPr>
          <a:xfrm>
            <a:off x="731025" y="2162175"/>
            <a:ext cx="8412900" cy="34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3000" b="1">
                <a:solidFill>
                  <a:srgbClr val="38761D"/>
                </a:solidFill>
                <a:latin typeface="Courier New"/>
                <a:ea typeface="Courier New"/>
                <a:cs typeface="Courier New"/>
                <a:sym typeface="Courier New"/>
              </a:rPr>
              <a:t>PIN</a:t>
            </a:r>
            <a:r>
              <a:rPr lang="th" sz="3000">
                <a:latin typeface="Courier New"/>
                <a:ea typeface="Courier New"/>
                <a:cs typeface="Courier New"/>
                <a:sym typeface="Courier New"/>
              </a:rPr>
              <a:t> : </a:t>
            </a:r>
            <a:r>
              <a:rPr lang="th" sz="3000">
                <a:latin typeface="Prompt"/>
                <a:ea typeface="Prompt"/>
                <a:cs typeface="Prompt"/>
                <a:sym typeface="Prompt"/>
              </a:rPr>
              <a:t>ตำแหน่งขา</a:t>
            </a:r>
            <a:r>
              <a:rPr lang="th" sz="3000" b="1">
                <a:latin typeface="Courier New"/>
                <a:ea typeface="Courier New"/>
                <a:cs typeface="Courier New"/>
                <a:sym typeface="Courier New"/>
              </a:rPr>
              <a:t> D0 - D10</a:t>
            </a:r>
            <a:endParaRPr sz="30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3000" b="1">
                <a:solidFill>
                  <a:srgbClr val="FF8000"/>
                </a:solidFill>
                <a:latin typeface="Courier New"/>
                <a:ea typeface="Courier New"/>
                <a:cs typeface="Courier New"/>
                <a:sym typeface="Courier New"/>
              </a:rPr>
              <a:t>MODE</a:t>
            </a:r>
            <a:r>
              <a:rPr lang="th" sz="3000" b="1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/>
            </a:r>
            <a:br>
              <a:rPr lang="th" sz="3000" b="1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th" sz="3000" b="1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lang="th" sz="3000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  <a:t>OUTPUT</a:t>
            </a:r>
            <a:r>
              <a:rPr lang="th" sz="3000" b="1">
                <a:latin typeface="Courier New"/>
                <a:ea typeface="Courier New"/>
                <a:cs typeface="Courier New"/>
                <a:sym typeface="Courier New"/>
              </a:rPr>
              <a:t> : </a:t>
            </a:r>
            <a:r>
              <a:rPr lang="th" sz="3000">
                <a:latin typeface="Prompt"/>
                <a:ea typeface="Prompt"/>
                <a:cs typeface="Prompt"/>
                <a:sym typeface="Prompt"/>
              </a:rPr>
              <a:t>กำหนดขาเป็น</a:t>
            </a:r>
            <a:r>
              <a:rPr lang="th" sz="3000" b="1">
                <a:latin typeface="Courier New"/>
                <a:ea typeface="Courier New"/>
                <a:cs typeface="Courier New"/>
                <a:sym typeface="Courier New"/>
              </a:rPr>
              <a:t> output</a:t>
            </a:r>
            <a:endParaRPr sz="30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3000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  <a:t>INPUT</a:t>
            </a:r>
            <a:r>
              <a:rPr lang="th" sz="3000" b="1">
                <a:latin typeface="Courier New"/>
                <a:ea typeface="Courier New"/>
                <a:cs typeface="Courier New"/>
                <a:sym typeface="Courier New"/>
              </a:rPr>
              <a:t>  : </a:t>
            </a:r>
            <a:r>
              <a:rPr lang="th" sz="3000">
                <a:latin typeface="Prompt"/>
                <a:ea typeface="Prompt"/>
                <a:cs typeface="Prompt"/>
                <a:sym typeface="Prompt"/>
              </a:rPr>
              <a:t>กำหนดขาเป็น</a:t>
            </a:r>
            <a:r>
              <a:rPr lang="th" sz="3000" b="1">
                <a:latin typeface="Courier New"/>
                <a:ea typeface="Courier New"/>
                <a:cs typeface="Courier New"/>
                <a:sym typeface="Courier New"/>
              </a:rPr>
              <a:t> input</a:t>
            </a:r>
            <a:endParaRPr sz="30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3000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  <a:t>INPUT_PULLUP</a:t>
            </a:r>
            <a:r>
              <a:rPr lang="th" sz="3000" b="1">
                <a:latin typeface="Courier New"/>
                <a:ea typeface="Courier New"/>
                <a:cs typeface="Courier New"/>
                <a:sym typeface="Courier New"/>
              </a:rPr>
              <a:t> : </a:t>
            </a:r>
            <a:r>
              <a:rPr lang="th" sz="3000">
                <a:latin typeface="Prompt"/>
                <a:ea typeface="Prompt"/>
                <a:cs typeface="Prompt"/>
                <a:sym typeface="Prompt"/>
              </a:rPr>
              <a:t>กำหนดขาเป็น</a:t>
            </a:r>
            <a:r>
              <a:rPr lang="th" sz="3000" b="1">
                <a:latin typeface="Courier New"/>
                <a:ea typeface="Courier New"/>
                <a:cs typeface="Courier New"/>
                <a:sym typeface="Courier New"/>
              </a:rPr>
              <a:t> input  </a:t>
            </a:r>
            <a:endParaRPr sz="30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3000" b="1">
                <a:latin typeface="Courier New"/>
                <a:ea typeface="Courier New"/>
                <a:cs typeface="Courier New"/>
                <a:sym typeface="Courier New"/>
              </a:rPr>
              <a:t>               </a:t>
            </a:r>
            <a:r>
              <a:rPr lang="th" sz="3000">
                <a:latin typeface="Prompt"/>
                <a:ea typeface="Prompt"/>
                <a:cs typeface="Prompt"/>
                <a:sym typeface="Prompt"/>
              </a:rPr>
              <a:t>มีตัวต้านทานพูลอัพในตัว</a:t>
            </a:r>
            <a:endParaRPr sz="3000">
              <a:latin typeface="Prompt"/>
              <a:ea typeface="Prompt"/>
              <a:cs typeface="Prompt"/>
              <a:sym typeface="Prompt"/>
            </a:endParaRPr>
          </a:p>
        </p:txBody>
      </p:sp>
      <p:sp>
        <p:nvSpPr>
          <p:cNvPr id="174" name="Google Shape;174;p26"/>
          <p:cNvSpPr txBox="1"/>
          <p:nvPr/>
        </p:nvSpPr>
        <p:spPr>
          <a:xfrm>
            <a:off x="731025" y="5146950"/>
            <a:ext cx="6751800" cy="164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3600">
                <a:solidFill>
                  <a:srgbClr val="FF0000"/>
                </a:solidFill>
                <a:latin typeface="Prompt"/>
                <a:ea typeface="Prompt"/>
                <a:cs typeface="Prompt"/>
                <a:sym typeface="Prompt"/>
              </a:rPr>
              <a:t>ตัวอย่าง</a:t>
            </a:r>
            <a:r>
              <a:rPr lang="th" sz="3600" b="1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/>
            </a:r>
            <a:br>
              <a:rPr lang="th" sz="3600" b="1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th" sz="3600" b="1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pinMode</a:t>
            </a:r>
            <a:r>
              <a:rPr lang="th" sz="3600" b="1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th" sz="3600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  <a:t>D0</a:t>
            </a:r>
            <a:r>
              <a:rPr lang="th" sz="3600" b="1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th" sz="3600">
                <a:solidFill>
                  <a:srgbClr val="FF8000"/>
                </a:solidFill>
                <a:latin typeface="Courier New"/>
                <a:ea typeface="Courier New"/>
                <a:cs typeface="Courier New"/>
                <a:sym typeface="Courier New"/>
              </a:rPr>
              <a:t>OUTPUT</a:t>
            </a:r>
            <a:r>
              <a:rPr lang="th" sz="3600" b="1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th" sz="3600"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36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4"/>
          <p:cNvSpPr txBox="1">
            <a:spLocks noGrp="1"/>
          </p:cNvSpPr>
          <p:nvPr>
            <p:ph type="title"/>
          </p:nvPr>
        </p:nvSpPr>
        <p:spPr>
          <a:xfrm>
            <a:off x="98250" y="30685"/>
            <a:ext cx="8826600" cy="80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 smtClean="0">
                <a:latin typeface="Prompt"/>
                <a:ea typeface="Prompt"/>
                <a:cs typeface="Prompt"/>
                <a:sym typeface="Prompt"/>
              </a:rPr>
              <a:t>Device Introduction</a:t>
            </a:r>
            <a:r>
              <a:rPr lang="th" sz="3000" dirty="0" smtClean="0">
                <a:latin typeface="Prompt"/>
                <a:ea typeface="Prompt"/>
                <a:cs typeface="Prompt"/>
                <a:sym typeface="Prompt"/>
              </a:rPr>
              <a:t>​</a:t>
            </a:r>
            <a:endParaRPr dirty="0">
              <a:latin typeface="Kanit"/>
              <a:ea typeface="Kanit"/>
              <a:cs typeface="Kanit"/>
              <a:sym typeface="Kani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28670"/>
            <a:ext cx="5143500" cy="428625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24220" y="1049901"/>
            <a:ext cx="429155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https://www.kid-bright.org</a:t>
            </a:r>
            <a:r>
              <a:rPr lang="en-US" dirty="0"/>
              <a:t>/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9789" y="1181871"/>
            <a:ext cx="2743438" cy="18899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186" y="4490611"/>
            <a:ext cx="2145978" cy="213988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11550" y="4570468"/>
            <a:ext cx="2213040" cy="206672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734279" y="2957616"/>
            <a:ext cx="4190571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DHT11 </a:t>
            </a:r>
            <a:r>
              <a:rPr lang="en-US" sz="2400" b="0" cap="none" spc="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Temp&amp;Humid</a:t>
            </a:r>
            <a:r>
              <a:rPr lang="en-US" sz="2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Sensor</a:t>
            </a:r>
            <a:endParaRPr 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44482" y="4413260"/>
            <a:ext cx="2427268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Moisture S</a:t>
            </a:r>
            <a:r>
              <a:rPr lang="en-US" sz="2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ensor</a:t>
            </a:r>
            <a:endParaRPr 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542743" y="4385875"/>
            <a:ext cx="973343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Relay</a:t>
            </a:r>
            <a:endParaRPr 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7"/>
          <p:cNvSpPr txBox="1">
            <a:spLocks noGrp="1"/>
          </p:cNvSpPr>
          <p:nvPr>
            <p:ph type="title"/>
          </p:nvPr>
        </p:nvSpPr>
        <p:spPr>
          <a:xfrm>
            <a:off x="98250" y="21800"/>
            <a:ext cx="8826600" cy="80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3000">
                <a:latin typeface="Prompt"/>
                <a:ea typeface="Prompt"/>
                <a:cs typeface="Prompt"/>
                <a:sym typeface="Prompt"/>
              </a:rPr>
              <a:t>การส่งค่าออกทาง pin</a:t>
            </a:r>
            <a:endParaRPr sz="3000">
              <a:latin typeface="Prompt"/>
              <a:ea typeface="Prompt"/>
              <a:cs typeface="Prompt"/>
              <a:sym typeface="Prompt"/>
            </a:endParaRPr>
          </a:p>
        </p:txBody>
      </p:sp>
      <p:sp>
        <p:nvSpPr>
          <p:cNvPr id="180" name="Google Shape;180;p27"/>
          <p:cNvSpPr txBox="1"/>
          <p:nvPr/>
        </p:nvSpPr>
        <p:spPr>
          <a:xfrm>
            <a:off x="903425" y="1260175"/>
            <a:ext cx="7692300" cy="9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4000" b="1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digitalWrite</a:t>
            </a:r>
            <a:r>
              <a:rPr lang="th" sz="4000" b="1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th" sz="4000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  <a:t>PIN</a:t>
            </a:r>
            <a:r>
              <a:rPr lang="th" sz="4000" b="1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th" sz="4000">
                <a:solidFill>
                  <a:srgbClr val="FF8000"/>
                </a:solidFill>
                <a:latin typeface="Courier New"/>
                <a:ea typeface="Courier New"/>
                <a:cs typeface="Courier New"/>
                <a:sym typeface="Courier New"/>
              </a:rPr>
              <a:t>Logic</a:t>
            </a:r>
            <a:r>
              <a:rPr lang="th" sz="4000" b="1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th" sz="4000"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40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81" name="Google Shape;181;p27"/>
          <p:cNvSpPr txBox="1"/>
          <p:nvPr/>
        </p:nvSpPr>
        <p:spPr>
          <a:xfrm>
            <a:off x="903425" y="2241750"/>
            <a:ext cx="7566900" cy="23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3000" b="1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  <a:t>PIN</a:t>
            </a:r>
            <a:r>
              <a:rPr lang="th" sz="3000">
                <a:latin typeface="Courier New"/>
                <a:ea typeface="Courier New"/>
                <a:cs typeface="Courier New"/>
                <a:sym typeface="Courier New"/>
              </a:rPr>
              <a:t> : </a:t>
            </a:r>
            <a:r>
              <a:rPr lang="th" sz="2400">
                <a:latin typeface="Prompt"/>
                <a:ea typeface="Prompt"/>
                <a:cs typeface="Prompt"/>
                <a:sym typeface="Prompt"/>
              </a:rPr>
              <a:t>ตำแหน่งขา</a:t>
            </a:r>
            <a:endParaRPr sz="2400">
              <a:latin typeface="Prompt"/>
              <a:ea typeface="Prompt"/>
              <a:cs typeface="Prompt"/>
              <a:sym typeface="Promp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3000" b="1">
                <a:solidFill>
                  <a:srgbClr val="FF8000"/>
                </a:solidFill>
                <a:latin typeface="Courier New"/>
                <a:ea typeface="Courier New"/>
                <a:cs typeface="Courier New"/>
                <a:sym typeface="Courier New"/>
              </a:rPr>
              <a:t>Logic</a:t>
            </a:r>
            <a:r>
              <a:rPr lang="th" sz="3000" b="1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/>
            </a:r>
            <a:br>
              <a:rPr lang="th" sz="3000" b="1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th" sz="3000" b="1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		HIGH</a:t>
            </a:r>
            <a:r>
              <a:rPr lang="th" sz="3000" b="1">
                <a:latin typeface="Browallia New"/>
                <a:ea typeface="Browallia New"/>
                <a:cs typeface="Browallia New"/>
                <a:sym typeface="Browallia New"/>
              </a:rPr>
              <a:t>  :  </a:t>
            </a:r>
            <a:r>
              <a:rPr lang="th" sz="2400">
                <a:latin typeface="Prompt"/>
                <a:ea typeface="Prompt"/>
                <a:cs typeface="Prompt"/>
                <a:sym typeface="Prompt"/>
              </a:rPr>
              <a:t>เปลี่ยนสถานะขาเป็นลอจิก 1</a:t>
            </a:r>
            <a:endParaRPr sz="2400">
              <a:latin typeface="Prompt"/>
              <a:ea typeface="Prompt"/>
              <a:cs typeface="Prompt"/>
              <a:sym typeface="Prompt"/>
            </a:endParaRPr>
          </a:p>
          <a:p>
            <a:pPr marL="45720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3000" b="1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LOW</a:t>
            </a:r>
            <a:r>
              <a:rPr lang="th" sz="3000" b="1">
                <a:latin typeface="Browallia New"/>
                <a:ea typeface="Browallia New"/>
                <a:cs typeface="Browallia New"/>
                <a:sym typeface="Browallia New"/>
              </a:rPr>
              <a:t>    :  </a:t>
            </a:r>
            <a:r>
              <a:rPr lang="th" sz="2400">
                <a:latin typeface="Prompt"/>
                <a:ea typeface="Prompt"/>
                <a:cs typeface="Prompt"/>
                <a:sym typeface="Prompt"/>
              </a:rPr>
              <a:t>เปลี่ยนสถานะขาเป็นลอจิก 0</a:t>
            </a:r>
            <a:endParaRPr sz="2400">
              <a:latin typeface="Prompt"/>
              <a:ea typeface="Prompt"/>
              <a:cs typeface="Prompt"/>
              <a:sym typeface="Prompt"/>
            </a:endParaRPr>
          </a:p>
        </p:txBody>
      </p:sp>
      <p:sp>
        <p:nvSpPr>
          <p:cNvPr id="182" name="Google Shape;182;p27"/>
          <p:cNvSpPr txBox="1"/>
          <p:nvPr/>
        </p:nvSpPr>
        <p:spPr>
          <a:xfrm>
            <a:off x="543875" y="5001050"/>
            <a:ext cx="6751800" cy="164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3600">
                <a:solidFill>
                  <a:srgbClr val="FF0000"/>
                </a:solidFill>
                <a:latin typeface="Prompt"/>
                <a:ea typeface="Prompt"/>
                <a:cs typeface="Prompt"/>
                <a:sym typeface="Prompt"/>
              </a:rPr>
              <a:t>ตัวอย่าง</a:t>
            </a:r>
            <a:r>
              <a:rPr lang="th" sz="3600" b="1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/>
            </a:r>
            <a:br>
              <a:rPr lang="th" sz="3600" b="1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th" sz="3600" b="1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digitalWrite</a:t>
            </a:r>
            <a:r>
              <a:rPr lang="th" sz="3600" b="1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th" sz="3600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  <a:t>D0</a:t>
            </a:r>
            <a:r>
              <a:rPr lang="th" sz="3600" b="1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th" sz="3600">
                <a:solidFill>
                  <a:srgbClr val="FF8000"/>
                </a:solidFill>
                <a:latin typeface="Courier New"/>
                <a:ea typeface="Courier New"/>
                <a:cs typeface="Courier New"/>
                <a:sym typeface="Courier New"/>
              </a:rPr>
              <a:t>HIGH</a:t>
            </a:r>
            <a:r>
              <a:rPr lang="th" sz="3600" b="1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th" sz="3600"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36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8"/>
          <p:cNvSpPr txBox="1">
            <a:spLocks noGrp="1"/>
          </p:cNvSpPr>
          <p:nvPr>
            <p:ph type="title"/>
          </p:nvPr>
        </p:nvSpPr>
        <p:spPr>
          <a:xfrm>
            <a:off x="98250" y="21800"/>
            <a:ext cx="8826600" cy="80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3000">
                <a:latin typeface="Prompt"/>
                <a:ea typeface="Prompt"/>
                <a:cs typeface="Prompt"/>
                <a:sym typeface="Prompt"/>
              </a:rPr>
              <a:t>การหน่วงเวลา</a:t>
            </a:r>
            <a:endParaRPr sz="3000">
              <a:latin typeface="Prompt"/>
              <a:ea typeface="Prompt"/>
              <a:cs typeface="Prompt"/>
              <a:sym typeface="Prompt"/>
            </a:endParaRPr>
          </a:p>
        </p:txBody>
      </p:sp>
      <p:sp>
        <p:nvSpPr>
          <p:cNvPr id="188" name="Google Shape;188;p28"/>
          <p:cNvSpPr txBox="1"/>
          <p:nvPr/>
        </p:nvSpPr>
        <p:spPr>
          <a:xfrm>
            <a:off x="2316125" y="1246900"/>
            <a:ext cx="5850000" cy="9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4000" b="1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delay</a:t>
            </a:r>
            <a:r>
              <a:rPr lang="th" sz="4000" b="1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th" sz="4000">
                <a:solidFill>
                  <a:srgbClr val="FF8000"/>
                </a:solidFill>
                <a:latin typeface="Courier New"/>
                <a:ea typeface="Courier New"/>
                <a:cs typeface="Courier New"/>
                <a:sym typeface="Courier New"/>
              </a:rPr>
              <a:t>time</a:t>
            </a:r>
            <a:r>
              <a:rPr lang="th" sz="4000" b="1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th" sz="4000"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40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89" name="Google Shape;189;p28"/>
          <p:cNvSpPr txBox="1"/>
          <p:nvPr/>
        </p:nvSpPr>
        <p:spPr>
          <a:xfrm>
            <a:off x="1072050" y="2348463"/>
            <a:ext cx="7852800" cy="110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3200" b="1">
                <a:solidFill>
                  <a:srgbClr val="FF8000"/>
                </a:solidFill>
                <a:latin typeface="Courier New"/>
                <a:ea typeface="Courier New"/>
                <a:cs typeface="Courier New"/>
                <a:sym typeface="Courier New"/>
              </a:rPr>
              <a:t>time</a:t>
            </a:r>
            <a:r>
              <a:rPr lang="th" sz="3200" b="1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 : </a:t>
            </a:r>
            <a:r>
              <a:rPr lang="th" sz="3000">
                <a:latin typeface="Prompt"/>
                <a:ea typeface="Prompt"/>
                <a:cs typeface="Prompt"/>
                <a:sym typeface="Prompt"/>
              </a:rPr>
              <a:t>เวลา ในหน่วยเป็นมิลลิวินาที (ms)</a:t>
            </a:r>
            <a:endParaRPr sz="3000">
              <a:latin typeface="Prompt"/>
              <a:ea typeface="Prompt"/>
              <a:cs typeface="Prompt"/>
              <a:sym typeface="Prompt"/>
            </a:endParaRPr>
          </a:p>
        </p:txBody>
      </p:sp>
      <p:sp>
        <p:nvSpPr>
          <p:cNvPr id="190" name="Google Shape;190;p28"/>
          <p:cNvSpPr txBox="1"/>
          <p:nvPr/>
        </p:nvSpPr>
        <p:spPr>
          <a:xfrm>
            <a:off x="888775" y="4231675"/>
            <a:ext cx="6751800" cy="164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3000">
                <a:solidFill>
                  <a:srgbClr val="FF0000"/>
                </a:solidFill>
                <a:latin typeface="Prompt"/>
                <a:ea typeface="Prompt"/>
                <a:cs typeface="Prompt"/>
                <a:sym typeface="Prompt"/>
              </a:rPr>
              <a:t>ตัวอย่าง</a:t>
            </a:r>
            <a:r>
              <a:rPr lang="th" sz="3600" b="1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/>
            </a:r>
            <a:br>
              <a:rPr lang="th" sz="3600" b="1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th" sz="3600" b="1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delay</a:t>
            </a:r>
            <a:r>
              <a:rPr lang="th" sz="3600" b="1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th" sz="3600">
                <a:latin typeface="Courier New"/>
                <a:ea typeface="Courier New"/>
                <a:cs typeface="Courier New"/>
                <a:sym typeface="Courier New"/>
              </a:rPr>
              <a:t>3000</a:t>
            </a:r>
            <a:r>
              <a:rPr lang="th" sz="3600" b="1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th" sz="3600"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36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3600">
                <a:latin typeface="Prompt"/>
                <a:ea typeface="Prompt"/>
                <a:cs typeface="Prompt"/>
                <a:sym typeface="Prompt"/>
              </a:rPr>
              <a:t>หยุดรอที่บรรทัดนี้ 3 วินาที</a:t>
            </a:r>
            <a:endParaRPr sz="3600">
              <a:latin typeface="Prompt"/>
              <a:ea typeface="Prompt"/>
              <a:cs typeface="Prompt"/>
              <a:sym typeface="Prompt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9"/>
          <p:cNvSpPr txBox="1">
            <a:spLocks noGrp="1"/>
          </p:cNvSpPr>
          <p:nvPr>
            <p:ph type="title"/>
          </p:nvPr>
        </p:nvSpPr>
        <p:spPr>
          <a:xfrm>
            <a:off x="98250" y="21800"/>
            <a:ext cx="8826600" cy="80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3000">
                <a:latin typeface="Prompt"/>
                <a:ea typeface="Prompt"/>
                <a:cs typeface="Prompt"/>
                <a:sym typeface="Prompt"/>
              </a:rPr>
              <a:t>ชนิดตัวแปร</a:t>
            </a:r>
            <a:endParaRPr sz="3000">
              <a:latin typeface="Prompt"/>
              <a:ea typeface="Prompt"/>
              <a:cs typeface="Prompt"/>
              <a:sym typeface="Prompt"/>
            </a:endParaRPr>
          </a:p>
        </p:txBody>
      </p:sp>
      <p:pic>
        <p:nvPicPr>
          <p:cNvPr id="196" name="Google Shape;19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2750" y="1481950"/>
            <a:ext cx="7750900" cy="401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0"/>
          <p:cNvSpPr txBox="1">
            <a:spLocks noGrp="1"/>
          </p:cNvSpPr>
          <p:nvPr>
            <p:ph type="title"/>
          </p:nvPr>
        </p:nvSpPr>
        <p:spPr>
          <a:xfrm>
            <a:off x="98250" y="21800"/>
            <a:ext cx="8826600" cy="80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3000">
                <a:latin typeface="Prompt"/>
                <a:ea typeface="Prompt"/>
                <a:cs typeface="Prompt"/>
                <a:sym typeface="Prompt"/>
              </a:rPr>
              <a:t>การส่งออกค่าแบบ analog</a:t>
            </a:r>
            <a:endParaRPr sz="3000">
              <a:latin typeface="Prompt"/>
              <a:ea typeface="Prompt"/>
              <a:cs typeface="Prompt"/>
              <a:sym typeface="Prompt"/>
            </a:endParaRPr>
          </a:p>
        </p:txBody>
      </p:sp>
      <p:sp>
        <p:nvSpPr>
          <p:cNvPr id="202" name="Google Shape;202;p30"/>
          <p:cNvSpPr txBox="1"/>
          <p:nvPr/>
        </p:nvSpPr>
        <p:spPr>
          <a:xfrm>
            <a:off x="1114250" y="1260175"/>
            <a:ext cx="7216200" cy="11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4000" b="1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analogWrite</a:t>
            </a:r>
            <a:r>
              <a:rPr lang="th" sz="4000" b="1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th" sz="4000">
                <a:latin typeface="Courier New"/>
                <a:ea typeface="Courier New"/>
                <a:cs typeface="Courier New"/>
                <a:sym typeface="Courier New"/>
              </a:rPr>
              <a:t>pin</a:t>
            </a:r>
            <a:r>
              <a:rPr lang="th" sz="4000" b="1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th" sz="4000">
                <a:solidFill>
                  <a:srgbClr val="FF8000"/>
                </a:solidFill>
                <a:latin typeface="Courier New"/>
                <a:ea typeface="Courier New"/>
                <a:cs typeface="Courier New"/>
                <a:sym typeface="Courier New"/>
              </a:rPr>
              <a:t>Value</a:t>
            </a:r>
            <a:r>
              <a:rPr lang="th" sz="4000" b="1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th" sz="4000"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40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03" name="Google Shape;203;p30"/>
          <p:cNvSpPr txBox="1"/>
          <p:nvPr/>
        </p:nvSpPr>
        <p:spPr>
          <a:xfrm>
            <a:off x="1072050" y="2348463"/>
            <a:ext cx="7852800" cy="110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3000" b="1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  <a:t>pin</a:t>
            </a:r>
            <a:r>
              <a:rPr lang="th" sz="3000">
                <a:latin typeface="Courier New"/>
                <a:ea typeface="Courier New"/>
                <a:cs typeface="Courier New"/>
                <a:sym typeface="Courier New"/>
              </a:rPr>
              <a:t>   : </a:t>
            </a:r>
            <a:r>
              <a:rPr lang="th" sz="2400">
                <a:latin typeface="Prompt"/>
                <a:ea typeface="Prompt"/>
                <a:cs typeface="Prompt"/>
                <a:sym typeface="Prompt"/>
              </a:rPr>
              <a:t>ตำแหน่งขา</a:t>
            </a:r>
            <a:endParaRPr sz="2400">
              <a:latin typeface="Prompt"/>
              <a:ea typeface="Prompt"/>
              <a:cs typeface="Prompt"/>
              <a:sym typeface="Promp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3000" b="1">
                <a:solidFill>
                  <a:srgbClr val="FF8000"/>
                </a:solidFill>
                <a:latin typeface="Courier New"/>
                <a:ea typeface="Courier New"/>
                <a:cs typeface="Courier New"/>
                <a:sym typeface="Courier New"/>
              </a:rPr>
              <a:t>Value</a:t>
            </a:r>
            <a:r>
              <a:rPr lang="th" sz="3000" b="1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 : </a:t>
            </a:r>
            <a:r>
              <a:rPr lang="th" sz="2400">
                <a:latin typeface="Prompt"/>
                <a:ea typeface="Prompt"/>
                <a:cs typeface="Prompt"/>
                <a:sym typeface="Prompt"/>
              </a:rPr>
              <a:t>ค่าระหว่าง 0 - 1023</a:t>
            </a:r>
            <a:endParaRPr sz="2400">
              <a:latin typeface="Prompt"/>
              <a:ea typeface="Prompt"/>
              <a:cs typeface="Prompt"/>
              <a:sym typeface="Prompt"/>
            </a:endParaRPr>
          </a:p>
        </p:txBody>
      </p:sp>
      <p:sp>
        <p:nvSpPr>
          <p:cNvPr id="204" name="Google Shape;204;p30"/>
          <p:cNvSpPr txBox="1"/>
          <p:nvPr/>
        </p:nvSpPr>
        <p:spPr>
          <a:xfrm>
            <a:off x="742850" y="3843600"/>
            <a:ext cx="6751800" cy="164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2400">
                <a:solidFill>
                  <a:srgbClr val="FF0000"/>
                </a:solidFill>
                <a:latin typeface="Prompt"/>
                <a:ea typeface="Prompt"/>
                <a:cs typeface="Prompt"/>
                <a:sym typeface="Prompt"/>
              </a:rPr>
              <a:t>ตัวอย่าง</a:t>
            </a:r>
            <a:r>
              <a:rPr lang="th" sz="2400" b="1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/>
            </a:r>
            <a:br>
              <a:rPr lang="th" sz="2400" b="1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th" sz="2400" b="1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analogWrite</a:t>
            </a:r>
            <a:r>
              <a:rPr lang="th" sz="2400" b="1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(D1,1023)</a:t>
            </a:r>
            <a:r>
              <a:rPr lang="th" sz="2400"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24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2400" b="1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analogWrite</a:t>
            </a:r>
            <a:r>
              <a:rPr lang="th" sz="2400" b="1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(D1,512)</a:t>
            </a:r>
            <a:r>
              <a:rPr lang="th" sz="2400"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24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2400" b="1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analogWrite</a:t>
            </a:r>
            <a:r>
              <a:rPr lang="th" sz="2400" b="1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(D1,0)</a:t>
            </a:r>
            <a:r>
              <a:rPr lang="th" sz="2400"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24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205" name="Google Shape;205;p30"/>
          <p:cNvPicPr preferRelativeResize="0"/>
          <p:nvPr/>
        </p:nvPicPr>
        <p:blipFill rotWithShape="1">
          <a:blip r:embed="rId3">
            <a:alphaModFix/>
          </a:blip>
          <a:srcRect b="20571"/>
          <a:stretch/>
        </p:blipFill>
        <p:spPr>
          <a:xfrm>
            <a:off x="5123800" y="4521400"/>
            <a:ext cx="3538200" cy="21077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6" name="Google Shape;206;p30"/>
          <p:cNvCxnSpPr/>
          <p:nvPr/>
        </p:nvCxnSpPr>
        <p:spPr>
          <a:xfrm>
            <a:off x="4788650" y="4228150"/>
            <a:ext cx="3355800" cy="1008000"/>
          </a:xfrm>
          <a:prstGeom prst="bentConnector3">
            <a:avLst>
              <a:gd name="adj1" fmla="val 99613"/>
            </a:avLst>
          </a:prstGeom>
          <a:noFill/>
          <a:ln w="38100" cap="flat" cmpd="sng">
            <a:solidFill>
              <a:srgbClr val="FF9900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07" name="Google Shape;207;p30"/>
          <p:cNvCxnSpPr/>
          <p:nvPr/>
        </p:nvCxnSpPr>
        <p:spPr>
          <a:xfrm>
            <a:off x="4828450" y="4626100"/>
            <a:ext cx="2142000" cy="610200"/>
          </a:xfrm>
          <a:prstGeom prst="bentConnector3">
            <a:avLst>
              <a:gd name="adj1" fmla="val 99705"/>
            </a:avLst>
          </a:prstGeom>
          <a:noFill/>
          <a:ln w="38100" cap="flat" cmpd="sng">
            <a:solidFill>
              <a:srgbClr val="FF9900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08" name="Google Shape;208;p30"/>
          <p:cNvCxnSpPr/>
          <p:nvPr/>
        </p:nvCxnSpPr>
        <p:spPr>
          <a:xfrm>
            <a:off x="4828450" y="5050575"/>
            <a:ext cx="1340100" cy="159000"/>
          </a:xfrm>
          <a:prstGeom prst="bentConnector3">
            <a:avLst>
              <a:gd name="adj1" fmla="val 92057"/>
            </a:avLst>
          </a:prstGeom>
          <a:noFill/>
          <a:ln w="38100" cap="flat" cmpd="sng">
            <a:solidFill>
              <a:srgbClr val="FF9900"/>
            </a:solidFill>
            <a:prstDash val="solid"/>
            <a:round/>
            <a:headEnd type="none" w="med" len="med"/>
            <a:tailEnd type="oval" w="med" len="med"/>
          </a:ln>
        </p:spPr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1"/>
          <p:cNvSpPr txBox="1">
            <a:spLocks noGrp="1"/>
          </p:cNvSpPr>
          <p:nvPr>
            <p:ph type="title"/>
          </p:nvPr>
        </p:nvSpPr>
        <p:spPr>
          <a:xfrm>
            <a:off x="98250" y="21800"/>
            <a:ext cx="8826600" cy="80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3000">
                <a:latin typeface="Kanit"/>
                <a:ea typeface="Kanit"/>
                <a:cs typeface="Kanit"/>
                <a:sym typeface="Kanit"/>
              </a:rPr>
              <a:t>PWM (Pulse Width Modulation)</a:t>
            </a:r>
            <a:endParaRPr sz="3000">
              <a:latin typeface="Kanit"/>
              <a:ea typeface="Kanit"/>
              <a:cs typeface="Kanit"/>
              <a:sym typeface="Kanit"/>
            </a:endParaRPr>
          </a:p>
        </p:txBody>
      </p:sp>
      <p:pic>
        <p:nvPicPr>
          <p:cNvPr id="214" name="Google Shape;21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9875" y="2618900"/>
            <a:ext cx="5224225" cy="3656975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31"/>
          <p:cNvSpPr txBox="1"/>
          <p:nvPr/>
        </p:nvSpPr>
        <p:spPr>
          <a:xfrm>
            <a:off x="536250" y="1164050"/>
            <a:ext cx="8071500" cy="11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3000">
                <a:solidFill>
                  <a:srgbClr val="FF0000"/>
                </a:solidFill>
                <a:latin typeface="Prompt"/>
                <a:ea typeface="Prompt"/>
                <a:cs typeface="Prompt"/>
                <a:sym typeface="Prompt"/>
              </a:rPr>
              <a:t>การปรับความกว้างของพัลซ์</a:t>
            </a:r>
            <a:r>
              <a:rPr lang="th" sz="2400">
                <a:latin typeface="Prompt"/>
                <a:ea typeface="Prompt"/>
                <a:cs typeface="Prompt"/>
                <a:sym typeface="Prompt"/>
              </a:rPr>
              <a:t> โดยการนำเอาสองสัญญาณมาเปรียบเทียบกัน</a:t>
            </a:r>
            <a:endParaRPr sz="2400">
              <a:latin typeface="Prompt"/>
              <a:ea typeface="Prompt"/>
              <a:cs typeface="Prompt"/>
              <a:sym typeface="Prompt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2"/>
          <p:cNvSpPr txBox="1">
            <a:spLocks noGrp="1"/>
          </p:cNvSpPr>
          <p:nvPr>
            <p:ph type="title"/>
          </p:nvPr>
        </p:nvSpPr>
        <p:spPr>
          <a:xfrm>
            <a:off x="98250" y="21800"/>
            <a:ext cx="8826600" cy="80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3000">
                <a:latin typeface="Kanit"/>
                <a:ea typeface="Kanit"/>
                <a:cs typeface="Kanit"/>
                <a:sym typeface="Kanit"/>
              </a:rPr>
              <a:t>PWM (Pulse Width Modulation)</a:t>
            </a:r>
            <a:endParaRPr sz="3000">
              <a:latin typeface="Kanit"/>
              <a:ea typeface="Kanit"/>
              <a:cs typeface="Kanit"/>
              <a:sym typeface="Kanit"/>
            </a:endParaRPr>
          </a:p>
        </p:txBody>
      </p:sp>
      <p:pic>
        <p:nvPicPr>
          <p:cNvPr id="221" name="Google Shape;22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3725" y="1125925"/>
            <a:ext cx="7556550" cy="406280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32"/>
          <p:cNvSpPr txBox="1"/>
          <p:nvPr/>
        </p:nvSpPr>
        <p:spPr>
          <a:xfrm>
            <a:off x="909000" y="5362900"/>
            <a:ext cx="7326000" cy="11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2400">
                <a:latin typeface="Prompt"/>
                <a:ea typeface="Prompt"/>
                <a:cs typeface="Prompt"/>
                <a:sym typeface="Prompt"/>
              </a:rPr>
              <a:t>คำสั่ง </a:t>
            </a:r>
            <a:r>
              <a:rPr lang="th" sz="2400">
                <a:solidFill>
                  <a:srgbClr val="0000FF"/>
                </a:solidFill>
                <a:latin typeface="Prompt"/>
                <a:ea typeface="Prompt"/>
                <a:cs typeface="Prompt"/>
                <a:sym typeface="Prompt"/>
              </a:rPr>
              <a:t>analogWrite</a:t>
            </a:r>
            <a:r>
              <a:rPr lang="th" sz="2400" b="1">
                <a:solidFill>
                  <a:srgbClr val="000080"/>
                </a:solidFill>
                <a:latin typeface="Prompt"/>
                <a:ea typeface="Prompt"/>
                <a:cs typeface="Prompt"/>
                <a:sym typeface="Prompt"/>
              </a:rPr>
              <a:t> </a:t>
            </a:r>
            <a:r>
              <a:rPr lang="th" sz="2400">
                <a:latin typeface="Prompt"/>
                <a:ea typeface="Prompt"/>
                <a:cs typeface="Prompt"/>
                <a:sym typeface="Prompt"/>
              </a:rPr>
              <a:t>เป็นการควบคุม duty circle</a:t>
            </a:r>
            <a:endParaRPr sz="2400">
              <a:latin typeface="Prompt"/>
              <a:ea typeface="Prompt"/>
              <a:cs typeface="Prompt"/>
              <a:sym typeface="Promp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2400">
                <a:latin typeface="Prompt"/>
                <a:ea typeface="Prompt"/>
                <a:cs typeface="Prompt"/>
                <a:sym typeface="Prompt"/>
              </a:rPr>
              <a:t>ใช้ได้กับทุกขาของ NodeMCU ที่รองรับ PWM</a:t>
            </a:r>
            <a:endParaRPr sz="2400">
              <a:latin typeface="Prompt"/>
              <a:ea typeface="Prompt"/>
              <a:cs typeface="Prompt"/>
              <a:sym typeface="Prompt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3"/>
          <p:cNvSpPr txBox="1">
            <a:spLocks noGrp="1"/>
          </p:cNvSpPr>
          <p:nvPr>
            <p:ph type="title"/>
          </p:nvPr>
        </p:nvSpPr>
        <p:spPr>
          <a:xfrm>
            <a:off x="98250" y="21800"/>
            <a:ext cx="8826600" cy="80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3000">
                <a:latin typeface="Prompt"/>
                <a:ea typeface="Prompt"/>
                <a:cs typeface="Prompt"/>
                <a:sym typeface="Prompt"/>
              </a:rPr>
              <a:t>การ </a:t>
            </a:r>
            <a:r>
              <a:rPr lang="th" sz="3000">
                <a:latin typeface="Kanit"/>
                <a:ea typeface="Kanit"/>
                <a:cs typeface="Kanit"/>
                <a:sym typeface="Kanit"/>
              </a:rPr>
              <a:t>debug</a:t>
            </a:r>
            <a:r>
              <a:rPr lang="th" sz="3000">
                <a:latin typeface="Prompt"/>
                <a:ea typeface="Prompt"/>
                <a:cs typeface="Prompt"/>
                <a:sym typeface="Prompt"/>
              </a:rPr>
              <a:t> ด้วย </a:t>
            </a:r>
            <a:r>
              <a:rPr lang="th" sz="3000">
                <a:latin typeface="Kanit"/>
                <a:ea typeface="Kanit"/>
                <a:cs typeface="Kanit"/>
                <a:sym typeface="Kanit"/>
              </a:rPr>
              <a:t>Serial port</a:t>
            </a:r>
            <a:endParaRPr sz="3000">
              <a:latin typeface="Kanit"/>
              <a:ea typeface="Kanit"/>
              <a:cs typeface="Kanit"/>
              <a:sym typeface="Kanit"/>
            </a:endParaRPr>
          </a:p>
        </p:txBody>
      </p:sp>
      <p:sp>
        <p:nvSpPr>
          <p:cNvPr id="228" name="Google Shape;228;p33"/>
          <p:cNvSpPr txBox="1"/>
          <p:nvPr/>
        </p:nvSpPr>
        <p:spPr>
          <a:xfrm>
            <a:off x="344900" y="1064875"/>
            <a:ext cx="8580000" cy="41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2400" b="1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Serial.begin</a:t>
            </a:r>
            <a:r>
              <a:rPr lang="th" sz="2400" b="1"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th" sz="2400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BAUDRATE</a:t>
            </a:r>
            <a:r>
              <a:rPr lang="th" sz="2400" b="1"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24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2400">
                <a:latin typeface="Prompt"/>
                <a:ea typeface="Prompt"/>
                <a:cs typeface="Prompt"/>
                <a:sym typeface="Prompt"/>
              </a:rPr>
              <a:t>เรียกครั้งเดียว ใน </a:t>
            </a:r>
            <a:r>
              <a:rPr lang="th" sz="2400">
                <a:latin typeface="Courier New"/>
                <a:ea typeface="Courier New"/>
                <a:cs typeface="Courier New"/>
                <a:sym typeface="Courier New"/>
              </a:rPr>
              <a:t>setup()</a:t>
            </a:r>
            <a:r>
              <a:rPr lang="th" sz="2400">
                <a:latin typeface="Prompt"/>
                <a:ea typeface="Prompt"/>
                <a:cs typeface="Prompt"/>
                <a:sym typeface="Prompt"/>
              </a:rPr>
              <a:t> เพื่อเริ่มการสื่อสาร</a:t>
            </a:r>
            <a:endParaRPr sz="2400">
              <a:latin typeface="Prompt"/>
              <a:ea typeface="Prompt"/>
              <a:cs typeface="Prompt"/>
              <a:sym typeface="Promp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2400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BAUDRATE</a:t>
            </a:r>
            <a:r>
              <a:rPr lang="th" sz="2400">
                <a:latin typeface="Prompt"/>
                <a:ea typeface="Prompt"/>
                <a:cs typeface="Prompt"/>
                <a:sym typeface="Prompt"/>
              </a:rPr>
              <a:t> : </a:t>
            </a:r>
            <a:r>
              <a:rPr lang="th" sz="2400">
                <a:latin typeface="Kanit"/>
                <a:ea typeface="Kanit"/>
                <a:cs typeface="Kanit"/>
                <a:sym typeface="Kanit"/>
              </a:rPr>
              <a:t>buad rate</a:t>
            </a:r>
            <a:r>
              <a:rPr lang="th" sz="2400">
                <a:latin typeface="Prompt"/>
                <a:ea typeface="Prompt"/>
                <a:cs typeface="Prompt"/>
                <a:sym typeface="Prompt"/>
              </a:rPr>
              <a:t> คือความเร็วของการสื่อสารที่ </a:t>
            </a:r>
            <a:r>
              <a:rPr lang="th" sz="2400">
                <a:latin typeface="Kanit"/>
                <a:ea typeface="Kanit"/>
                <a:cs typeface="Kanit"/>
                <a:sym typeface="Kanit"/>
              </a:rPr>
              <a:t>Seial Port</a:t>
            </a:r>
            <a:r>
              <a:rPr lang="th" sz="2400">
                <a:latin typeface="Prompt"/>
                <a:ea typeface="Prompt"/>
                <a:cs typeface="Prompt"/>
                <a:sym typeface="Prompt"/>
              </a:rPr>
              <a:t> ในหน่วย bit/วินาที</a:t>
            </a:r>
            <a:endParaRPr sz="24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rgbClr val="0000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2400" b="1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Serial.print</a:t>
            </a:r>
            <a:r>
              <a:rPr lang="th" sz="2400" b="1"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th" sz="2400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DATA</a:t>
            </a:r>
            <a:r>
              <a:rPr lang="th" sz="2400" b="1"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24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2400" b="1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Serial.println</a:t>
            </a:r>
            <a:r>
              <a:rPr lang="th" sz="2400" b="1"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th" sz="2400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DATA</a:t>
            </a:r>
            <a:r>
              <a:rPr lang="th" sz="2400" b="1"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24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2400">
                <a:latin typeface="Prompt"/>
                <a:ea typeface="Prompt"/>
                <a:cs typeface="Prompt"/>
                <a:sym typeface="Prompt"/>
              </a:rPr>
              <a:t>สำหรับพิมพ์ข้อความ หรือค่าตัวแปรต่างๆ ทาง</a:t>
            </a:r>
            <a:r>
              <a:rPr lang="th" sz="2400" b="1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th" sz="2400">
                <a:latin typeface="Kanit"/>
                <a:ea typeface="Kanit"/>
                <a:cs typeface="Kanit"/>
                <a:sym typeface="Kanit"/>
              </a:rPr>
              <a:t>serial monitor</a:t>
            </a:r>
            <a:endParaRPr sz="2400">
              <a:latin typeface="Kanit"/>
              <a:ea typeface="Kanit"/>
              <a:cs typeface="Kanit"/>
              <a:sym typeface="Kanit"/>
            </a:endParaRPr>
          </a:p>
        </p:txBody>
      </p:sp>
      <p:pic>
        <p:nvPicPr>
          <p:cNvPr id="229" name="Google Shape;229;p33"/>
          <p:cNvPicPr preferRelativeResize="0"/>
          <p:nvPr/>
        </p:nvPicPr>
        <p:blipFill rotWithShape="1">
          <a:blip r:embed="rId3">
            <a:alphaModFix/>
          </a:blip>
          <a:srcRect b="74671"/>
          <a:stretch/>
        </p:blipFill>
        <p:spPr>
          <a:xfrm>
            <a:off x="3777800" y="5162523"/>
            <a:ext cx="5531725" cy="1695475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33"/>
          <p:cNvSpPr/>
          <p:nvPr/>
        </p:nvSpPr>
        <p:spPr>
          <a:xfrm>
            <a:off x="8051850" y="5863150"/>
            <a:ext cx="806700" cy="597000"/>
          </a:xfrm>
          <a:prstGeom prst="ellipse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4"/>
          <p:cNvSpPr txBox="1">
            <a:spLocks noGrp="1"/>
          </p:cNvSpPr>
          <p:nvPr>
            <p:ph type="title"/>
          </p:nvPr>
        </p:nvSpPr>
        <p:spPr>
          <a:xfrm>
            <a:off x="98250" y="21800"/>
            <a:ext cx="8826600" cy="80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3000">
                <a:latin typeface="Prompt"/>
                <a:ea typeface="Prompt"/>
                <a:cs typeface="Prompt"/>
                <a:sym typeface="Prompt"/>
              </a:rPr>
              <a:t>การตรวจสอบเงื่อนไข</a:t>
            </a:r>
            <a:endParaRPr sz="3000">
              <a:latin typeface="Prompt"/>
              <a:ea typeface="Prompt"/>
              <a:cs typeface="Prompt"/>
              <a:sym typeface="Prompt"/>
            </a:endParaRPr>
          </a:p>
        </p:txBody>
      </p:sp>
      <p:sp>
        <p:nvSpPr>
          <p:cNvPr id="236" name="Google Shape;236;p34"/>
          <p:cNvSpPr txBox="1"/>
          <p:nvPr/>
        </p:nvSpPr>
        <p:spPr>
          <a:xfrm>
            <a:off x="387750" y="1549500"/>
            <a:ext cx="8368500" cy="420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3000">
                <a:solidFill>
                  <a:srgbClr val="7030A0"/>
                </a:solidFill>
                <a:latin typeface="Prompt"/>
                <a:ea typeface="Prompt"/>
                <a:cs typeface="Prompt"/>
                <a:sym typeface="Prompt"/>
              </a:rPr>
              <a:t>รูปแบบ</a:t>
            </a:r>
            <a:endParaRPr sz="3000">
              <a:solidFill>
                <a:srgbClr val="7030A0"/>
              </a:solidFill>
              <a:latin typeface="Prompt"/>
              <a:ea typeface="Prompt"/>
              <a:cs typeface="Prompt"/>
              <a:sym typeface="Promp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rgbClr val="7030A0"/>
              </a:solidFill>
              <a:latin typeface="Prompt"/>
              <a:ea typeface="Prompt"/>
              <a:cs typeface="Prompt"/>
              <a:sym typeface="Promp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3000">
                <a:solidFill>
                  <a:srgbClr val="E46C0A"/>
                </a:solidFill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th" sz="2400">
                <a:solidFill>
                  <a:srgbClr val="E46C0A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th" sz="2400">
                <a:solidFill>
                  <a:srgbClr val="E46C0A"/>
                </a:solidFill>
                <a:latin typeface="Prompt"/>
                <a:ea typeface="Prompt"/>
                <a:cs typeface="Prompt"/>
                <a:sym typeface="Prompt"/>
              </a:rPr>
              <a:t>เงื่อนไข</a:t>
            </a:r>
            <a:r>
              <a:rPr lang="th" sz="2400">
                <a:solidFill>
                  <a:srgbClr val="E46C0A"/>
                </a:solidFill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sz="2400">
              <a:solidFill>
                <a:srgbClr val="E46C0A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3000" b="1">
                <a:latin typeface="Browallia New"/>
                <a:ea typeface="Browallia New"/>
                <a:cs typeface="Browallia New"/>
                <a:sym typeface="Browallia New"/>
              </a:rPr>
              <a:t>  		</a:t>
            </a:r>
            <a:r>
              <a:rPr lang="th" sz="2400">
                <a:latin typeface="Prompt"/>
                <a:ea typeface="Prompt"/>
                <a:cs typeface="Prompt"/>
                <a:sym typeface="Prompt"/>
              </a:rPr>
              <a:t>คำสั่ง 1 ทำเมื่อเงื่อนไขเป็นจริง</a:t>
            </a:r>
            <a:r>
              <a:rPr lang="th" sz="3000" b="1">
                <a:latin typeface="Browallia New"/>
                <a:ea typeface="Browallia New"/>
                <a:cs typeface="Browallia New"/>
                <a:sym typeface="Browallia New"/>
              </a:rPr>
              <a:t>;</a:t>
            </a:r>
            <a:endParaRPr sz="3000" b="1">
              <a:latin typeface="Browallia New"/>
              <a:ea typeface="Browallia New"/>
              <a:cs typeface="Browallia New"/>
              <a:sym typeface="Browallia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2400">
                <a:solidFill>
                  <a:srgbClr val="E46C0A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2400">
              <a:solidFill>
                <a:srgbClr val="E46C0A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3000">
                <a:solidFill>
                  <a:srgbClr val="E46C0A"/>
                </a:solidFill>
                <a:latin typeface="Courier New"/>
                <a:ea typeface="Courier New"/>
                <a:cs typeface="Courier New"/>
                <a:sym typeface="Courier New"/>
              </a:rPr>
              <a:t>else</a:t>
            </a:r>
            <a:r>
              <a:rPr lang="th" sz="2400">
                <a:solidFill>
                  <a:srgbClr val="E46C0A"/>
                </a:solidFill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2400">
              <a:solidFill>
                <a:srgbClr val="E46C0A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3000" b="1">
                <a:latin typeface="Browallia New"/>
                <a:ea typeface="Browallia New"/>
                <a:cs typeface="Browallia New"/>
                <a:sym typeface="Browallia New"/>
              </a:rPr>
              <a:t>  		</a:t>
            </a:r>
            <a:r>
              <a:rPr lang="th" sz="2400">
                <a:latin typeface="Prompt"/>
                <a:ea typeface="Prompt"/>
                <a:cs typeface="Prompt"/>
                <a:sym typeface="Prompt"/>
              </a:rPr>
              <a:t>คำสั่ง 2 ทำเมื่อเงื่อนไขเป็นเท็จ</a:t>
            </a:r>
            <a:r>
              <a:rPr lang="th" sz="3000" b="1">
                <a:latin typeface="Browallia New"/>
                <a:ea typeface="Browallia New"/>
                <a:cs typeface="Browallia New"/>
                <a:sym typeface="Browallia New"/>
              </a:rPr>
              <a:t>;</a:t>
            </a:r>
            <a:endParaRPr sz="3000" b="1">
              <a:latin typeface="Browallia New"/>
              <a:ea typeface="Browallia New"/>
              <a:cs typeface="Browallia New"/>
              <a:sym typeface="Browallia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2400">
                <a:solidFill>
                  <a:srgbClr val="E46C0A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2400">
              <a:solidFill>
                <a:srgbClr val="E46C0A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5"/>
          <p:cNvSpPr txBox="1">
            <a:spLocks noGrp="1"/>
          </p:cNvSpPr>
          <p:nvPr>
            <p:ph type="title"/>
          </p:nvPr>
        </p:nvSpPr>
        <p:spPr>
          <a:xfrm>
            <a:off x="98250" y="21800"/>
            <a:ext cx="8826600" cy="80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3000">
                <a:latin typeface="Kanit"/>
                <a:ea typeface="Kanit"/>
                <a:cs typeface="Kanit"/>
                <a:sym typeface="Kanit"/>
              </a:rPr>
              <a:t>LAB 02-Dim</a:t>
            </a:r>
            <a:r>
              <a:rPr lang="th" sz="3000">
                <a:latin typeface="Prompt"/>
                <a:ea typeface="Prompt"/>
                <a:cs typeface="Prompt"/>
                <a:sym typeface="Prompt"/>
              </a:rPr>
              <a:t> : ไฟหรี่</a:t>
            </a:r>
            <a:endParaRPr sz="3000">
              <a:latin typeface="Prompt"/>
              <a:ea typeface="Prompt"/>
              <a:cs typeface="Prompt"/>
              <a:sym typeface="Prompt"/>
            </a:endParaRPr>
          </a:p>
        </p:txBody>
      </p:sp>
      <p:sp>
        <p:nvSpPr>
          <p:cNvPr id="242" name="Google Shape;242;p35"/>
          <p:cNvSpPr txBox="1"/>
          <p:nvPr/>
        </p:nvSpPr>
        <p:spPr>
          <a:xfrm>
            <a:off x="504075" y="1089000"/>
            <a:ext cx="7985400" cy="5559600"/>
          </a:xfrm>
          <a:prstGeom prst="rect">
            <a:avLst/>
          </a:prstGeom>
          <a:solidFill>
            <a:srgbClr val="000000"/>
          </a:solidFill>
          <a:ln w="38100" cap="flat" cmpd="sng">
            <a:solidFill>
              <a:srgbClr val="A4C2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#define</a:t>
            </a:r>
            <a:r>
              <a:rPr lang="th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th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LED</a:t>
            </a:r>
            <a:r>
              <a:rPr lang="th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 D2</a:t>
            </a:r>
            <a:endParaRPr>
              <a:solidFill>
                <a:srgbClr val="569CD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569CD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lang="th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brightness = </a:t>
            </a:r>
            <a:r>
              <a:rPr lang="th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th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lang="th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fadeAmount = </a:t>
            </a:r>
            <a:r>
              <a:rPr lang="th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10</a:t>
            </a:r>
            <a:r>
              <a:rPr lang="th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void</a:t>
            </a:r>
            <a:r>
              <a:rPr lang="th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th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setup</a:t>
            </a:r>
            <a:r>
              <a:rPr lang="th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() {</a:t>
            </a:r>
            <a:endParaRPr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th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pinMode</a:t>
            </a:r>
            <a:r>
              <a:rPr lang="th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(LED, OUTPUT);</a:t>
            </a:r>
            <a:endParaRPr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void</a:t>
            </a:r>
            <a:r>
              <a:rPr lang="th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th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loop</a:t>
            </a:r>
            <a:r>
              <a:rPr lang="th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() {</a:t>
            </a:r>
            <a:endParaRPr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th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analogWrite</a:t>
            </a:r>
            <a:r>
              <a:rPr lang="th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(LED, brightness);</a:t>
            </a:r>
            <a:endParaRPr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brightness = brightness + fadeAmount;</a:t>
            </a:r>
            <a:endParaRPr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th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th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(brightness &lt;= </a:t>
            </a:r>
            <a:r>
              <a:rPr lang="th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th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|| brightness &gt;= </a:t>
            </a:r>
            <a:r>
              <a:rPr lang="th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1023</a:t>
            </a:r>
            <a:r>
              <a:rPr lang="th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fadeAmount = -fadeAmount;</a:t>
            </a:r>
            <a:endParaRPr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}</a:t>
            </a:r>
            <a:endParaRPr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th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delay</a:t>
            </a:r>
            <a:r>
              <a:rPr lang="th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th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30</a:t>
            </a:r>
            <a:r>
              <a:rPr lang="th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>
              <a:solidFill>
                <a:srgbClr val="C586C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6"/>
          <p:cNvSpPr txBox="1">
            <a:spLocks noGrp="1"/>
          </p:cNvSpPr>
          <p:nvPr>
            <p:ph type="title"/>
          </p:nvPr>
        </p:nvSpPr>
        <p:spPr>
          <a:xfrm>
            <a:off x="98250" y="21800"/>
            <a:ext cx="8826600" cy="80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3000">
                <a:latin typeface="Kanit"/>
                <a:ea typeface="Kanit"/>
                <a:cs typeface="Kanit"/>
                <a:sym typeface="Kanit"/>
              </a:rPr>
              <a:t>LAB 03-AnalogRead</a:t>
            </a:r>
            <a:r>
              <a:rPr lang="th" sz="3000"/>
              <a:t> : </a:t>
            </a:r>
            <a:r>
              <a:rPr lang="th" sz="3000">
                <a:latin typeface="Prompt"/>
                <a:ea typeface="Prompt"/>
                <a:cs typeface="Prompt"/>
                <a:sym typeface="Prompt"/>
              </a:rPr>
              <a:t>การอ่านค่าทางขา </a:t>
            </a:r>
            <a:r>
              <a:rPr lang="th" sz="3000">
                <a:latin typeface="Kanit"/>
                <a:ea typeface="Kanit"/>
                <a:cs typeface="Kanit"/>
                <a:sym typeface="Kanit"/>
              </a:rPr>
              <a:t>analog</a:t>
            </a:r>
            <a:endParaRPr sz="3000">
              <a:latin typeface="Kanit"/>
              <a:ea typeface="Kanit"/>
              <a:cs typeface="Kanit"/>
              <a:sym typeface="Kanit"/>
            </a:endParaRPr>
          </a:p>
        </p:txBody>
      </p:sp>
      <p:sp>
        <p:nvSpPr>
          <p:cNvPr id="248" name="Google Shape;248;p36"/>
          <p:cNvSpPr txBox="1"/>
          <p:nvPr/>
        </p:nvSpPr>
        <p:spPr>
          <a:xfrm>
            <a:off x="387550" y="1309600"/>
            <a:ext cx="4974300" cy="5093700"/>
          </a:xfrm>
          <a:prstGeom prst="rect">
            <a:avLst/>
          </a:prstGeom>
          <a:solidFill>
            <a:srgbClr val="000000"/>
          </a:solidFill>
          <a:ln w="38100" cap="flat" cmpd="sng">
            <a:solidFill>
              <a:srgbClr val="A4C2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8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lang="th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value = </a:t>
            </a:r>
            <a:r>
              <a:rPr lang="th" sz="180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th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8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8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void</a:t>
            </a:r>
            <a:r>
              <a:rPr lang="th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th" sz="18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setup</a:t>
            </a:r>
            <a:r>
              <a:rPr lang="th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() {</a:t>
            </a:r>
            <a:endParaRPr sz="18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Serial.</a:t>
            </a:r>
            <a:r>
              <a:rPr lang="th" sz="18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begin</a:t>
            </a:r>
            <a:r>
              <a:rPr lang="th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th" sz="180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115200</a:t>
            </a:r>
            <a:r>
              <a:rPr lang="th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8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8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8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void</a:t>
            </a:r>
            <a:r>
              <a:rPr lang="th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th" sz="18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loop</a:t>
            </a:r>
            <a:r>
              <a:rPr lang="th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() {</a:t>
            </a:r>
            <a:endParaRPr sz="18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value = </a:t>
            </a:r>
            <a:r>
              <a:rPr lang="th" sz="18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analogRead</a:t>
            </a:r>
            <a:r>
              <a:rPr lang="th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(A0);</a:t>
            </a:r>
            <a:endParaRPr sz="18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Serial.</a:t>
            </a:r>
            <a:r>
              <a:rPr lang="th" sz="18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th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th" sz="18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"analog value = "</a:t>
            </a:r>
            <a:r>
              <a:rPr lang="th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8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Serial.</a:t>
            </a:r>
            <a:r>
              <a:rPr lang="th" sz="18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println</a:t>
            </a:r>
            <a:r>
              <a:rPr lang="th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(value);</a:t>
            </a:r>
            <a:endParaRPr sz="18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th" sz="18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delay</a:t>
            </a:r>
            <a:r>
              <a:rPr lang="th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th" sz="180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500</a:t>
            </a:r>
            <a:r>
              <a:rPr lang="th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8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800" b="1">
              <a:solidFill>
                <a:srgbClr val="A71D5D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49" name="Google Shape;249;p36"/>
          <p:cNvSpPr txBox="1"/>
          <p:nvPr/>
        </p:nvSpPr>
        <p:spPr>
          <a:xfrm>
            <a:off x="5636050" y="5147425"/>
            <a:ext cx="3360900" cy="13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800" dirty="0">
                <a:solidFill>
                  <a:srgbClr val="FF0000"/>
                </a:solidFill>
                <a:latin typeface="Prompt"/>
                <a:ea typeface="Prompt"/>
                <a:cs typeface="Prompt"/>
                <a:sym typeface="Prompt"/>
              </a:rPr>
              <a:t>เปิด </a:t>
            </a:r>
            <a:r>
              <a:rPr lang="th" sz="1800" dirty="0">
                <a:solidFill>
                  <a:srgbClr val="FF0000"/>
                </a:solidFill>
                <a:latin typeface="Kanit"/>
                <a:ea typeface="Kanit"/>
                <a:cs typeface="Kanit"/>
                <a:sym typeface="Kanit"/>
              </a:rPr>
              <a:t>Serial Monitor</a:t>
            </a:r>
            <a:r>
              <a:rPr lang="th" sz="1800" dirty="0">
                <a:solidFill>
                  <a:srgbClr val="FF0000"/>
                </a:solidFill>
                <a:latin typeface="Prompt"/>
                <a:ea typeface="Prompt"/>
                <a:cs typeface="Prompt"/>
                <a:sym typeface="Prompt"/>
              </a:rPr>
              <a:t> และทดลองหมุนแป้น </a:t>
            </a:r>
            <a:r>
              <a:rPr lang="th" sz="1800" dirty="0">
                <a:solidFill>
                  <a:srgbClr val="FF0000"/>
                </a:solidFill>
                <a:latin typeface="Kanit"/>
                <a:ea typeface="Kanit"/>
                <a:cs typeface="Kanit"/>
                <a:sym typeface="Kanit"/>
              </a:rPr>
              <a:t>VR</a:t>
            </a:r>
            <a:r>
              <a:rPr lang="th" sz="1800" dirty="0">
                <a:solidFill>
                  <a:srgbClr val="FF0000"/>
                </a:solidFill>
                <a:latin typeface="Prompt"/>
                <a:ea typeface="Prompt"/>
                <a:cs typeface="Prompt"/>
                <a:sym typeface="Prompt"/>
              </a:rPr>
              <a:t> บนบอร์ด สังเกตข้อความที่ปรากฏ</a:t>
            </a:r>
            <a:endParaRPr sz="1800" dirty="0">
              <a:solidFill>
                <a:srgbClr val="FF0000"/>
              </a:solidFill>
              <a:latin typeface="Prompt"/>
              <a:ea typeface="Prompt"/>
              <a:cs typeface="Prompt"/>
              <a:sym typeface="Prompt"/>
            </a:endParaRPr>
          </a:p>
        </p:txBody>
      </p:sp>
      <p:pic>
        <p:nvPicPr>
          <p:cNvPr id="250" name="Google Shape;250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31500" y="1392975"/>
            <a:ext cx="2597150" cy="3102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1" name="Google Shape;251;p36"/>
          <p:cNvCxnSpPr>
            <a:endCxn id="249" idx="0"/>
          </p:cNvCxnSpPr>
          <p:nvPr/>
        </p:nvCxnSpPr>
        <p:spPr>
          <a:xfrm rot="-5400000" flipH="1">
            <a:off x="5887600" y="3718525"/>
            <a:ext cx="1839600" cy="1018200"/>
          </a:xfrm>
          <a:prstGeom prst="bentConnector3">
            <a:avLst>
              <a:gd name="adj1" fmla="val 75834"/>
            </a:avLst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triangle" w="med" len="med"/>
            <a:tailEnd type="none" w="med" len="med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4"/>
          <p:cNvSpPr txBox="1">
            <a:spLocks noGrp="1"/>
          </p:cNvSpPr>
          <p:nvPr>
            <p:ph type="title"/>
          </p:nvPr>
        </p:nvSpPr>
        <p:spPr>
          <a:xfrm>
            <a:off x="98250" y="30685"/>
            <a:ext cx="8826600" cy="80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 err="1" smtClean="0">
                <a:latin typeface="Prompt"/>
                <a:ea typeface="Prompt"/>
                <a:cs typeface="Prompt"/>
                <a:sym typeface="Prompt"/>
              </a:rPr>
              <a:t>KidBright</a:t>
            </a:r>
            <a:r>
              <a:rPr lang="th" sz="3000" dirty="0" smtClean="0">
                <a:latin typeface="Prompt"/>
                <a:ea typeface="Prompt"/>
                <a:cs typeface="Prompt"/>
                <a:sym typeface="Prompt"/>
              </a:rPr>
              <a:t>​</a:t>
            </a:r>
            <a:endParaRPr dirty="0">
              <a:latin typeface="Kanit"/>
              <a:ea typeface="Kanit"/>
              <a:cs typeface="Kanit"/>
              <a:sym typeface="Kani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50" y="1311511"/>
            <a:ext cx="3648382" cy="304031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24220" y="1049901"/>
            <a:ext cx="429155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https://www.kid-bright.org</a:t>
            </a:r>
            <a:r>
              <a:rPr lang="en-US" dirty="0"/>
              <a:t>/</a:t>
            </a:r>
          </a:p>
        </p:txBody>
      </p:sp>
      <p:pic>
        <p:nvPicPr>
          <p:cNvPr id="1026" name="Picture 2" descr="https://www.kid-bright.org/api/get_image/5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2903" y="1573121"/>
            <a:ext cx="4481768" cy="3361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291840" y="4351829"/>
            <a:ext cx="3454792" cy="193899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457200" indent="-457200">
              <a:buFontTx/>
              <a:buChar char="-"/>
            </a:pPr>
            <a:r>
              <a:rPr lang="en-US" sz="2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ESP32</a:t>
            </a:r>
          </a:p>
          <a:p>
            <a:pPr marL="457200" indent="-457200">
              <a:buFontTx/>
              <a:buChar char="-"/>
            </a:pPr>
            <a:r>
              <a:rPr lang="en-US" sz="2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Temp Sensor LM73</a:t>
            </a:r>
          </a:p>
          <a:p>
            <a:pPr marL="457200" indent="-457200">
              <a:buFontTx/>
              <a:buChar char="-"/>
            </a:pPr>
            <a:r>
              <a:rPr lang="en-US" sz="2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LDR Light Sensor</a:t>
            </a:r>
          </a:p>
          <a:p>
            <a:pPr marL="457200" indent="-457200">
              <a:buFontTx/>
              <a:buChar char="-"/>
            </a:pPr>
            <a:r>
              <a:rPr lang="en-US" sz="2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MCP7941 clock chip</a:t>
            </a:r>
          </a:p>
          <a:p>
            <a:pPr marL="457200" indent="-457200">
              <a:buFontTx/>
              <a:buChar char="-"/>
            </a:pPr>
            <a:r>
              <a:rPr lang="en-US" sz="2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Matrix LED </a:t>
            </a:r>
          </a:p>
        </p:txBody>
      </p:sp>
    </p:spTree>
    <p:extLst>
      <p:ext uri="{BB962C8B-B14F-4D97-AF65-F5344CB8AC3E}">
        <p14:creationId xmlns:p14="http://schemas.microsoft.com/office/powerpoint/2010/main" val="32520997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E9C8C-C06A-452F-9896-3860CFDBB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1.1</a:t>
            </a:r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505208-24E7-4D50-A029-9EDE5A696263}"/>
              </a:ext>
            </a:extLst>
          </p:cNvPr>
          <p:cNvSpPr txBox="1"/>
          <p:nvPr/>
        </p:nvSpPr>
        <p:spPr>
          <a:xfrm>
            <a:off x="1055077" y="1376624"/>
            <a:ext cx="63418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2800" dirty="0">
                <a:solidFill>
                  <a:schemeClr val="accent3"/>
                </a:solidFill>
                <a:latin typeface="Prompt" panose="020B0604020202020204" charset="-34"/>
                <a:cs typeface="Prompt" panose="020B0604020202020204" charset="-34"/>
              </a:rPr>
              <a:t>โจทย์ </a:t>
            </a:r>
            <a:r>
              <a:rPr lang="en-GB" sz="2800" dirty="0">
                <a:solidFill>
                  <a:schemeClr val="accent3"/>
                </a:solidFill>
                <a:latin typeface="Prompt" panose="020B0604020202020204" charset="-34"/>
                <a:cs typeface="Prompt" panose="020B0604020202020204" charset="-34"/>
              </a:rPr>
              <a:t>: </a:t>
            </a:r>
            <a:r>
              <a:rPr lang="th-TH" sz="2800" dirty="0">
                <a:solidFill>
                  <a:schemeClr val="accent3"/>
                </a:solidFill>
                <a:latin typeface="Prompt" panose="020B0604020202020204" charset="-34"/>
                <a:cs typeface="Prompt" panose="020B0604020202020204" charset="-34"/>
              </a:rPr>
              <a:t>ปรับความสว่างของ </a:t>
            </a:r>
            <a:r>
              <a:rPr lang="en-GB" sz="2800" dirty="0">
                <a:solidFill>
                  <a:schemeClr val="accent3"/>
                </a:solidFill>
                <a:latin typeface="Prompt" panose="020B0604020202020204" charset="-34"/>
                <a:cs typeface="Prompt" panose="020B0604020202020204" charset="-34"/>
              </a:rPr>
              <a:t>LED </a:t>
            </a:r>
            <a:r>
              <a:rPr lang="th-TH" sz="2800" dirty="0">
                <a:solidFill>
                  <a:schemeClr val="accent3"/>
                </a:solidFill>
                <a:latin typeface="Prompt" panose="020B0604020202020204" charset="-34"/>
                <a:cs typeface="Prompt" panose="020B0604020202020204" charset="-34"/>
              </a:rPr>
              <a:t>โดย </a:t>
            </a:r>
            <a:r>
              <a:rPr lang="en-GB" sz="2800" dirty="0">
                <a:solidFill>
                  <a:schemeClr val="accent3"/>
                </a:solidFill>
                <a:latin typeface="Prompt" panose="020B0604020202020204" charset="-34"/>
                <a:cs typeface="Prompt" panose="020B0604020202020204" charset="-34"/>
              </a:rPr>
              <a:t>VR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EAD145-942F-463C-A291-E12D2F4B61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558" y="1989575"/>
            <a:ext cx="5618320" cy="4213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703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7"/>
          <p:cNvSpPr txBox="1">
            <a:spLocks noGrp="1"/>
          </p:cNvSpPr>
          <p:nvPr>
            <p:ph type="title"/>
          </p:nvPr>
        </p:nvSpPr>
        <p:spPr>
          <a:xfrm>
            <a:off x="98250" y="21800"/>
            <a:ext cx="8826600" cy="80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3000">
                <a:latin typeface="Kanit"/>
                <a:ea typeface="Kanit"/>
                <a:cs typeface="Kanit"/>
                <a:sym typeface="Kanit"/>
              </a:rPr>
              <a:t>LAB 04-Switch</a:t>
            </a:r>
            <a:endParaRPr sz="3000">
              <a:latin typeface="Kanit"/>
              <a:ea typeface="Kanit"/>
              <a:cs typeface="Kanit"/>
              <a:sym typeface="Kanit"/>
            </a:endParaRPr>
          </a:p>
        </p:txBody>
      </p:sp>
      <p:sp>
        <p:nvSpPr>
          <p:cNvPr id="257" name="Google Shape;257;p37"/>
          <p:cNvSpPr txBox="1"/>
          <p:nvPr/>
        </p:nvSpPr>
        <p:spPr>
          <a:xfrm>
            <a:off x="515700" y="1142825"/>
            <a:ext cx="5356500" cy="5502900"/>
          </a:xfrm>
          <a:prstGeom prst="rect">
            <a:avLst/>
          </a:prstGeom>
          <a:solidFill>
            <a:srgbClr val="000000"/>
          </a:solidFill>
          <a:ln w="38100" cap="flat" cmpd="sng">
            <a:solidFill>
              <a:srgbClr val="A4C2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500" dirty="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#define</a:t>
            </a:r>
            <a:r>
              <a:rPr lang="th" sz="1500" dirty="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th" sz="1500" dirty="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SWPIN</a:t>
            </a:r>
            <a:r>
              <a:rPr lang="th" sz="1500" dirty="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 D5</a:t>
            </a:r>
            <a:endParaRPr sz="1500" dirty="0">
              <a:solidFill>
                <a:srgbClr val="569CD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500" dirty="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#define</a:t>
            </a:r>
            <a:r>
              <a:rPr lang="th" sz="1500" dirty="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th" sz="1500" dirty="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LEDPIN</a:t>
            </a:r>
            <a:r>
              <a:rPr lang="th" sz="1500" dirty="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 LED_BUILTIN</a:t>
            </a:r>
            <a:endParaRPr sz="1500" dirty="0">
              <a:solidFill>
                <a:srgbClr val="569CD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rgbClr val="569CD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500" dirty="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void</a:t>
            </a:r>
            <a:r>
              <a:rPr lang="th" sz="1500" dirty="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th" sz="1500" dirty="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setup</a:t>
            </a:r>
            <a:r>
              <a:rPr lang="th" sz="1500" dirty="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() {</a:t>
            </a:r>
            <a:endParaRPr sz="1500" dirty="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500" dirty="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th" sz="1500" dirty="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pinMode</a:t>
            </a:r>
            <a:r>
              <a:rPr lang="th" sz="1500" dirty="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(LEDPIN, OUTPUT); </a:t>
            </a:r>
            <a:r>
              <a:rPr lang="th" sz="1500" dirty="0">
                <a:solidFill>
                  <a:srgbClr val="608B4E"/>
                </a:solidFill>
                <a:latin typeface="Courier New"/>
                <a:ea typeface="Courier New"/>
                <a:cs typeface="Courier New"/>
                <a:sym typeface="Courier New"/>
              </a:rPr>
              <a:t>// Set as output</a:t>
            </a:r>
            <a:endParaRPr sz="1500" dirty="0">
              <a:solidFill>
                <a:srgbClr val="608B4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500" dirty="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th" sz="1500" dirty="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pinMode</a:t>
            </a:r>
            <a:r>
              <a:rPr lang="th" sz="1500" dirty="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(SWPIN, INPUT);   </a:t>
            </a:r>
            <a:r>
              <a:rPr lang="th" sz="1500" dirty="0">
                <a:solidFill>
                  <a:srgbClr val="608B4E"/>
                </a:solidFill>
                <a:latin typeface="Courier New"/>
                <a:ea typeface="Courier New"/>
                <a:cs typeface="Courier New"/>
                <a:sym typeface="Courier New"/>
              </a:rPr>
              <a:t>// Set as input</a:t>
            </a:r>
            <a:endParaRPr sz="1500" dirty="0">
              <a:solidFill>
                <a:srgbClr val="608B4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500" dirty="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500" dirty="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500" dirty="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void</a:t>
            </a:r>
            <a:r>
              <a:rPr lang="th" sz="1500" dirty="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th" sz="1500" dirty="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loop</a:t>
            </a:r>
            <a:r>
              <a:rPr lang="th" sz="1500" dirty="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(){</a:t>
            </a:r>
            <a:endParaRPr sz="1500" dirty="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500" dirty="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th" sz="1500" dirty="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th" sz="1500" dirty="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th" sz="1500" dirty="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digitalRead</a:t>
            </a:r>
            <a:r>
              <a:rPr lang="th" sz="1500" dirty="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(SWPIN) == HIGH){</a:t>
            </a:r>
            <a:endParaRPr sz="1500" dirty="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500" dirty="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th" sz="1500" dirty="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digitalWrite</a:t>
            </a:r>
            <a:r>
              <a:rPr lang="th" sz="1500" dirty="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(LEDPIN,LOW);</a:t>
            </a:r>
            <a:endParaRPr sz="1500" dirty="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500" dirty="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}</a:t>
            </a:r>
            <a:endParaRPr sz="1500" dirty="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500" dirty="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th" sz="1500" dirty="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else</a:t>
            </a:r>
            <a:r>
              <a:rPr lang="th" sz="1500" dirty="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500" dirty="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500" dirty="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th" sz="1500" dirty="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digitalWrite</a:t>
            </a:r>
            <a:r>
              <a:rPr lang="th" sz="1500" dirty="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(LEDPIN,HIGH);</a:t>
            </a:r>
            <a:endParaRPr sz="1500" dirty="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500" dirty="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}</a:t>
            </a:r>
            <a:endParaRPr sz="1500" dirty="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500" dirty="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500" b="1" dirty="0">
              <a:solidFill>
                <a:srgbClr val="24292E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59" name="Google Shape;259;p37"/>
          <p:cNvSpPr txBox="1"/>
          <p:nvPr/>
        </p:nvSpPr>
        <p:spPr>
          <a:xfrm>
            <a:off x="7543974" y="6082597"/>
            <a:ext cx="1371900" cy="50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2400" dirty="0">
                <a:latin typeface="Prompt"/>
                <a:ea typeface="Prompt"/>
                <a:cs typeface="Prompt"/>
                <a:sym typeface="Prompt"/>
              </a:rPr>
              <a:t>ปุ่มสวิตซ์</a:t>
            </a:r>
            <a:endParaRPr sz="2400" dirty="0">
              <a:latin typeface="Prompt"/>
              <a:ea typeface="Prompt"/>
              <a:cs typeface="Prompt"/>
              <a:sym typeface="Prompt"/>
            </a:endParaRPr>
          </a:p>
        </p:txBody>
      </p:sp>
      <p:sp>
        <p:nvSpPr>
          <p:cNvPr id="260" name="Google Shape;260;p37"/>
          <p:cNvSpPr/>
          <p:nvPr/>
        </p:nvSpPr>
        <p:spPr>
          <a:xfrm>
            <a:off x="8041524" y="5589446"/>
            <a:ext cx="188400" cy="39240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2F22AEB-B479-44DB-8379-23F86DD2E2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1607" y="1846647"/>
            <a:ext cx="2924735" cy="3635982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8"/>
          <p:cNvSpPr txBox="1">
            <a:spLocks noGrp="1"/>
          </p:cNvSpPr>
          <p:nvPr>
            <p:ph type="title"/>
          </p:nvPr>
        </p:nvSpPr>
        <p:spPr>
          <a:xfrm>
            <a:off x="98250" y="21800"/>
            <a:ext cx="8826600" cy="80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3000">
                <a:latin typeface="Kanit"/>
                <a:ea typeface="Kanit"/>
                <a:cs typeface="Kanit"/>
                <a:sym typeface="Kanit"/>
              </a:rPr>
              <a:t>LAB 05-ToggleSwitch</a:t>
            </a:r>
            <a:endParaRPr sz="3000">
              <a:latin typeface="Kanit"/>
              <a:ea typeface="Kanit"/>
              <a:cs typeface="Kanit"/>
              <a:sym typeface="Kanit"/>
            </a:endParaRPr>
          </a:p>
        </p:txBody>
      </p:sp>
      <p:sp>
        <p:nvSpPr>
          <p:cNvPr id="266" name="Google Shape;266;p38"/>
          <p:cNvSpPr txBox="1"/>
          <p:nvPr/>
        </p:nvSpPr>
        <p:spPr>
          <a:xfrm>
            <a:off x="242150" y="1428375"/>
            <a:ext cx="3952500" cy="4713900"/>
          </a:xfrm>
          <a:prstGeom prst="rect">
            <a:avLst/>
          </a:prstGeom>
          <a:solidFill>
            <a:srgbClr val="000000"/>
          </a:solidFill>
          <a:ln w="38100" cap="flat" cmpd="sng">
            <a:solidFill>
              <a:srgbClr val="A4C2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#define</a:t>
            </a:r>
            <a:r>
              <a:rPr lang="th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th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SWPIN</a:t>
            </a:r>
            <a:r>
              <a:rPr lang="th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 D5</a:t>
            </a:r>
            <a:endParaRPr>
              <a:solidFill>
                <a:srgbClr val="569CD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#define</a:t>
            </a:r>
            <a:r>
              <a:rPr lang="th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th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LEDPIN</a:t>
            </a:r>
            <a:r>
              <a:rPr lang="th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 LED_BUILTIN</a:t>
            </a:r>
            <a:endParaRPr>
              <a:solidFill>
                <a:srgbClr val="569CD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lang="th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buttonState = </a:t>
            </a:r>
            <a:r>
              <a:rPr lang="th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th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lang="th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ledState = </a:t>
            </a:r>
            <a:r>
              <a:rPr lang="th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th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void</a:t>
            </a:r>
            <a:r>
              <a:rPr lang="th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th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setup</a:t>
            </a:r>
            <a:r>
              <a:rPr lang="th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() {</a:t>
            </a:r>
            <a:endParaRPr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th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pinMode</a:t>
            </a:r>
            <a:r>
              <a:rPr lang="th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(LEDPIN,OUTPUT);</a:t>
            </a:r>
            <a:endParaRPr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th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pinMode</a:t>
            </a:r>
            <a:r>
              <a:rPr lang="th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(SWPIN,INPUT);</a:t>
            </a:r>
            <a:endParaRPr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void</a:t>
            </a:r>
            <a:r>
              <a:rPr lang="th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th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loop</a:t>
            </a:r>
            <a:r>
              <a:rPr lang="th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() {</a:t>
            </a:r>
            <a:endParaRPr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th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lang="th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reading = </a:t>
            </a:r>
            <a:r>
              <a:rPr lang="th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digitalRead</a:t>
            </a:r>
            <a:r>
              <a:rPr lang="th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(SWPIN);</a:t>
            </a:r>
            <a:endParaRPr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th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th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(buttonState != reading){</a:t>
            </a:r>
            <a:endParaRPr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th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delay</a:t>
            </a:r>
            <a:r>
              <a:rPr lang="th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th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100</a:t>
            </a:r>
            <a:r>
              <a:rPr lang="th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buttonState = reading;</a:t>
            </a:r>
            <a:endParaRPr b="1">
              <a:solidFill>
                <a:srgbClr val="6699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67" name="Google Shape;267;p38"/>
          <p:cNvSpPr txBox="1"/>
          <p:nvPr/>
        </p:nvSpPr>
        <p:spPr>
          <a:xfrm>
            <a:off x="4477650" y="1428375"/>
            <a:ext cx="4447200" cy="21504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th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th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(buttonState == HIGH) {</a:t>
            </a:r>
            <a:endParaRPr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ledState = !ledState;</a:t>
            </a:r>
            <a:endParaRPr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}</a:t>
            </a:r>
            <a:endParaRPr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}</a:t>
            </a:r>
            <a:endParaRPr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th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digitalWrite</a:t>
            </a:r>
            <a:r>
              <a:rPr lang="th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(LEDPIN,ledState);</a:t>
            </a:r>
            <a:endParaRPr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9"/>
          <p:cNvSpPr txBox="1">
            <a:spLocks noGrp="1"/>
          </p:cNvSpPr>
          <p:nvPr>
            <p:ph type="title"/>
          </p:nvPr>
        </p:nvSpPr>
        <p:spPr>
          <a:xfrm>
            <a:off x="98250" y="21800"/>
            <a:ext cx="8826600" cy="80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3000">
                <a:latin typeface="Kanit"/>
                <a:ea typeface="Kanit"/>
                <a:cs typeface="Kanit"/>
                <a:sym typeface="Kanit"/>
              </a:rPr>
              <a:t>LAB 06-BlinkWithoutDelay</a:t>
            </a:r>
            <a:endParaRPr sz="3000">
              <a:latin typeface="Kanit"/>
              <a:ea typeface="Kanit"/>
              <a:cs typeface="Kanit"/>
              <a:sym typeface="Kanit"/>
            </a:endParaRPr>
          </a:p>
        </p:txBody>
      </p:sp>
      <p:sp>
        <p:nvSpPr>
          <p:cNvPr id="273" name="Google Shape;273;p39"/>
          <p:cNvSpPr txBox="1"/>
          <p:nvPr/>
        </p:nvSpPr>
        <p:spPr>
          <a:xfrm>
            <a:off x="144150" y="1442275"/>
            <a:ext cx="4773300" cy="4897800"/>
          </a:xfrm>
          <a:prstGeom prst="rect">
            <a:avLst/>
          </a:prstGeom>
          <a:solidFill>
            <a:srgbClr val="000000"/>
          </a:solidFill>
          <a:ln w="38100" cap="flat" cmpd="sng">
            <a:solidFill>
              <a:srgbClr val="A4C2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2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#define</a:t>
            </a:r>
            <a:r>
              <a:rPr lang="th" sz="12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th" sz="12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INTERVAL</a:t>
            </a:r>
            <a:r>
              <a:rPr lang="th" sz="12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th" sz="120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1000</a:t>
            </a:r>
            <a:endParaRPr sz="1200">
              <a:solidFill>
                <a:srgbClr val="B5CEA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2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lang="th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ledState = LOW;</a:t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2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long</a:t>
            </a:r>
            <a:r>
              <a:rPr lang="th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previousMillis = </a:t>
            </a:r>
            <a:r>
              <a:rPr lang="th" sz="120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th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2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void</a:t>
            </a:r>
            <a:r>
              <a:rPr lang="th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th" sz="12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setup</a:t>
            </a:r>
            <a:r>
              <a:rPr lang="th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() {</a:t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th" sz="12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pinMode</a:t>
            </a:r>
            <a:r>
              <a:rPr lang="th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(LED_BUILTIN, OUTPUT);</a:t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2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void</a:t>
            </a:r>
            <a:r>
              <a:rPr lang="th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th" sz="12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loop</a:t>
            </a:r>
            <a:r>
              <a:rPr lang="th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() {</a:t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th" sz="12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long</a:t>
            </a:r>
            <a:r>
              <a:rPr lang="th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currentMillis = </a:t>
            </a:r>
            <a:r>
              <a:rPr lang="th" sz="12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millis</a:t>
            </a:r>
            <a:r>
              <a:rPr lang="th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();</a:t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th" sz="12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th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(currentMillis - previousMillis &gt; INTERVAL) {</a:t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previousMillis = currentMillis; </a:t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th" sz="12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th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(ledState == LOW)</a:t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ledState = HIGH;</a:t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th" sz="12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else</a:t>
            </a:r>
            <a:endParaRPr sz="1200">
              <a:solidFill>
                <a:srgbClr val="C586C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ledState = LOW;</a:t>
            </a:r>
            <a:endParaRPr sz="1200" b="1">
              <a:solidFill>
                <a:srgbClr val="004A43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74" name="Google Shape;274;p39"/>
          <p:cNvSpPr txBox="1"/>
          <p:nvPr/>
        </p:nvSpPr>
        <p:spPr>
          <a:xfrm>
            <a:off x="5100600" y="1442275"/>
            <a:ext cx="3878400" cy="1552200"/>
          </a:xfrm>
          <a:prstGeom prst="rect">
            <a:avLst/>
          </a:prstGeom>
          <a:solidFill>
            <a:srgbClr val="000000"/>
          </a:solidFill>
          <a:ln w="38100" cap="flat" cmpd="sng">
            <a:solidFill>
              <a:srgbClr val="A4C2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th" sz="12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digitalWrite</a:t>
            </a:r>
            <a:r>
              <a:rPr lang="th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(LED_BUILTIN, ledState);</a:t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}</a:t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200" b="1">
              <a:solidFill>
                <a:srgbClr val="004A4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Google Shape;27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0175" y="2908000"/>
            <a:ext cx="1779125" cy="848400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40"/>
          <p:cNvSpPr txBox="1">
            <a:spLocks noGrp="1"/>
          </p:cNvSpPr>
          <p:nvPr>
            <p:ph type="title"/>
          </p:nvPr>
        </p:nvSpPr>
        <p:spPr>
          <a:xfrm>
            <a:off x="0" y="0"/>
            <a:ext cx="8826600" cy="80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3000">
                <a:latin typeface="Prompt"/>
                <a:ea typeface="Prompt"/>
                <a:cs typeface="Prompt"/>
                <a:sym typeface="Prompt"/>
              </a:rPr>
              <a:t>การเชื่อมต่อโมดูล</a:t>
            </a:r>
            <a:r>
              <a:rPr lang="th" sz="3000"/>
              <a:t> </a:t>
            </a:r>
            <a:r>
              <a:rPr lang="th" sz="3000">
                <a:latin typeface="Kanit"/>
                <a:ea typeface="Kanit"/>
                <a:cs typeface="Kanit"/>
                <a:sym typeface="Kanit"/>
              </a:rPr>
              <a:t>DHT11</a:t>
            </a:r>
            <a:endParaRPr sz="3000">
              <a:latin typeface="Kanit"/>
              <a:ea typeface="Kanit"/>
              <a:cs typeface="Kanit"/>
              <a:sym typeface="Kanit"/>
            </a:endParaRPr>
          </a:p>
        </p:txBody>
      </p:sp>
      <p:pic>
        <p:nvPicPr>
          <p:cNvPr id="281" name="Google Shape;281;p40"/>
          <p:cNvPicPr preferRelativeResize="0"/>
          <p:nvPr/>
        </p:nvPicPr>
        <p:blipFill rotWithShape="1">
          <a:blip r:embed="rId4">
            <a:alphaModFix/>
          </a:blip>
          <a:srcRect l="70837" t="6763" r="1391" b="3895"/>
          <a:stretch/>
        </p:blipFill>
        <p:spPr>
          <a:xfrm>
            <a:off x="1060775" y="1374925"/>
            <a:ext cx="2714951" cy="4770775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40"/>
          <p:cNvSpPr txBox="1"/>
          <p:nvPr/>
        </p:nvSpPr>
        <p:spPr>
          <a:xfrm>
            <a:off x="4518600" y="5334875"/>
            <a:ext cx="4308000" cy="11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2000" b="1">
                <a:solidFill>
                  <a:srgbClr val="4A86E8"/>
                </a:solidFill>
                <a:latin typeface="Courier New"/>
                <a:ea typeface="Courier New"/>
                <a:cs typeface="Courier New"/>
                <a:sym typeface="Courier New"/>
              </a:rPr>
              <a:t>D4   </a:t>
            </a:r>
            <a:r>
              <a:rPr lang="th" sz="2000" b="1">
                <a:solidFill>
                  <a:srgbClr val="93C47D"/>
                </a:solidFill>
                <a:latin typeface="Courier New"/>
                <a:ea typeface="Courier New"/>
                <a:cs typeface="Courier New"/>
                <a:sym typeface="Courier New"/>
              </a:rPr>
              <a:t>&lt;-------&gt;</a:t>
            </a:r>
            <a:r>
              <a:rPr lang="th" sz="2000" b="1">
                <a:solidFill>
                  <a:srgbClr val="4A86E8"/>
                </a:solidFill>
                <a:latin typeface="Courier New"/>
                <a:ea typeface="Courier New"/>
                <a:cs typeface="Courier New"/>
                <a:sym typeface="Courier New"/>
              </a:rPr>
              <a:t>   out (DATA)</a:t>
            </a:r>
            <a:endParaRPr sz="2000" b="1">
              <a:solidFill>
                <a:srgbClr val="4A86E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2000" b="1">
                <a:solidFill>
                  <a:srgbClr val="4A86E8"/>
                </a:solidFill>
                <a:latin typeface="Courier New"/>
                <a:ea typeface="Courier New"/>
                <a:cs typeface="Courier New"/>
                <a:sym typeface="Courier New"/>
              </a:rPr>
              <a:t>3v3  </a:t>
            </a:r>
            <a:r>
              <a:rPr lang="th" sz="2000" b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&lt;-------&gt;</a:t>
            </a:r>
            <a:r>
              <a:rPr lang="th" sz="2000" b="1">
                <a:solidFill>
                  <a:srgbClr val="4A86E8"/>
                </a:solidFill>
                <a:latin typeface="Courier New"/>
                <a:ea typeface="Courier New"/>
                <a:cs typeface="Courier New"/>
                <a:sym typeface="Courier New"/>
              </a:rPr>
              <a:t>    +  (VCC)</a:t>
            </a:r>
            <a:endParaRPr sz="2000" b="1">
              <a:solidFill>
                <a:srgbClr val="4A86E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2000" b="1">
                <a:solidFill>
                  <a:srgbClr val="4A86E8"/>
                </a:solidFill>
                <a:latin typeface="Courier New"/>
                <a:ea typeface="Courier New"/>
                <a:cs typeface="Courier New"/>
                <a:sym typeface="Courier New"/>
              </a:rPr>
              <a:t>GND  </a:t>
            </a:r>
            <a:r>
              <a:rPr lang="th" sz="2000" b="1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&lt;-------&gt;</a:t>
            </a:r>
            <a:r>
              <a:rPr lang="th" sz="2000" b="1">
                <a:solidFill>
                  <a:srgbClr val="4A86E8"/>
                </a:solidFill>
                <a:latin typeface="Courier New"/>
                <a:ea typeface="Courier New"/>
                <a:cs typeface="Courier New"/>
                <a:sym typeface="Courier New"/>
              </a:rPr>
              <a:t>    -  (GND)</a:t>
            </a:r>
            <a:endParaRPr sz="2000" b="1">
              <a:solidFill>
                <a:srgbClr val="4A86E8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283" name="Google Shape;283;p40"/>
          <p:cNvCxnSpPr/>
          <p:nvPr/>
        </p:nvCxnSpPr>
        <p:spPr>
          <a:xfrm>
            <a:off x="3397675" y="3203475"/>
            <a:ext cx="2224200" cy="39600"/>
          </a:xfrm>
          <a:prstGeom prst="bentConnector3">
            <a:avLst>
              <a:gd name="adj1" fmla="val 44839"/>
            </a:avLst>
          </a:prstGeom>
          <a:noFill/>
          <a:ln w="28575" cap="flat" cmpd="sng">
            <a:solidFill>
              <a:srgbClr val="999999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284" name="Google Shape;284;p40"/>
          <p:cNvCxnSpPr/>
          <p:nvPr/>
        </p:nvCxnSpPr>
        <p:spPr>
          <a:xfrm>
            <a:off x="3408125" y="3426900"/>
            <a:ext cx="2213700" cy="3150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285" name="Google Shape;285;p40"/>
          <p:cNvCxnSpPr/>
          <p:nvPr/>
        </p:nvCxnSpPr>
        <p:spPr>
          <a:xfrm>
            <a:off x="3403950" y="2984200"/>
            <a:ext cx="2213700" cy="373800"/>
          </a:xfrm>
          <a:prstGeom prst="bentConnector3">
            <a:avLst>
              <a:gd name="adj1" fmla="val 53868"/>
            </a:avLst>
          </a:prstGeom>
          <a:noFill/>
          <a:ln w="28575" cap="flat" cmpd="sng">
            <a:solidFill>
              <a:srgbClr val="6AA84F"/>
            </a:solidFill>
            <a:prstDash val="solid"/>
            <a:round/>
            <a:headEnd type="oval" w="med" len="med"/>
            <a:tailEnd type="oval" w="med" len="med"/>
          </a:ln>
        </p:spPr>
      </p:cxn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1"/>
          <p:cNvSpPr txBox="1">
            <a:spLocks noGrp="1"/>
          </p:cNvSpPr>
          <p:nvPr>
            <p:ph type="title"/>
          </p:nvPr>
        </p:nvSpPr>
        <p:spPr>
          <a:xfrm>
            <a:off x="98250" y="21800"/>
            <a:ext cx="8826600" cy="80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3000">
                <a:latin typeface="Prompt"/>
                <a:ea typeface="Prompt"/>
                <a:cs typeface="Prompt"/>
                <a:sym typeface="Prompt"/>
              </a:rPr>
              <a:t>การติดตั้ง</a:t>
            </a:r>
            <a:r>
              <a:rPr lang="th" sz="3000"/>
              <a:t> </a:t>
            </a:r>
            <a:r>
              <a:rPr lang="th" sz="3000">
                <a:latin typeface="Kanit"/>
                <a:ea typeface="Kanit"/>
                <a:cs typeface="Kanit"/>
                <a:sym typeface="Kanit"/>
              </a:rPr>
              <a:t>Library DHT</a:t>
            </a:r>
            <a:endParaRPr sz="3000">
              <a:latin typeface="Kanit"/>
              <a:ea typeface="Kanit"/>
              <a:cs typeface="Kanit"/>
              <a:sym typeface="Kanit"/>
            </a:endParaRPr>
          </a:p>
        </p:txBody>
      </p:sp>
      <p:sp>
        <p:nvSpPr>
          <p:cNvPr id="291" name="Google Shape;291;p41"/>
          <p:cNvSpPr txBox="1"/>
          <p:nvPr/>
        </p:nvSpPr>
        <p:spPr>
          <a:xfrm>
            <a:off x="724350" y="1287375"/>
            <a:ext cx="7574400" cy="430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93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Prompt"/>
              <a:buChar char="●"/>
            </a:pPr>
            <a:r>
              <a:rPr lang="th" sz="2600">
                <a:latin typeface="Prompt"/>
                <a:ea typeface="Prompt"/>
                <a:cs typeface="Prompt"/>
                <a:sym typeface="Prompt"/>
              </a:rPr>
              <a:t>ไปที่ เมนู </a:t>
            </a:r>
            <a:r>
              <a:rPr lang="th" sz="2600">
                <a:latin typeface="Kanit"/>
                <a:ea typeface="Kanit"/>
                <a:cs typeface="Kanit"/>
                <a:sym typeface="Kanit"/>
              </a:rPr>
              <a:t>Sketch</a:t>
            </a:r>
            <a:endParaRPr sz="2600">
              <a:latin typeface="Kanit"/>
              <a:ea typeface="Kanit"/>
              <a:cs typeface="Kanit"/>
              <a:sym typeface="Kanit"/>
            </a:endParaRPr>
          </a:p>
          <a:p>
            <a:pPr marL="457200" lvl="0" indent="-393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Prompt"/>
              <a:buChar char="●"/>
            </a:pPr>
            <a:r>
              <a:rPr lang="th" sz="2600">
                <a:latin typeface="Prompt"/>
                <a:ea typeface="Prompt"/>
                <a:cs typeface="Prompt"/>
                <a:sym typeface="Prompt"/>
              </a:rPr>
              <a:t>เข้าไปที่ </a:t>
            </a:r>
            <a:r>
              <a:rPr lang="th" sz="2600">
                <a:latin typeface="Kanit"/>
                <a:ea typeface="Kanit"/>
                <a:cs typeface="Kanit"/>
                <a:sym typeface="Kanit"/>
              </a:rPr>
              <a:t>Include Library →  Manage</a:t>
            </a:r>
            <a:r>
              <a:rPr lang="th" sz="2600">
                <a:latin typeface="Prompt"/>
                <a:ea typeface="Prompt"/>
                <a:cs typeface="Prompt"/>
                <a:sym typeface="Prompt"/>
              </a:rPr>
              <a:t> </a:t>
            </a:r>
            <a:r>
              <a:rPr lang="th" sz="2600">
                <a:latin typeface="Kanit"/>
                <a:ea typeface="Kanit"/>
                <a:cs typeface="Kanit"/>
                <a:sym typeface="Kanit"/>
              </a:rPr>
              <a:t>Libraries…</a:t>
            </a:r>
            <a:endParaRPr sz="2600">
              <a:latin typeface="Kanit"/>
              <a:ea typeface="Kanit"/>
              <a:cs typeface="Kanit"/>
              <a:sym typeface="Kanit"/>
            </a:endParaRPr>
          </a:p>
          <a:p>
            <a:pPr marL="457200" lvl="0" indent="-393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Prompt"/>
              <a:buChar char="●"/>
            </a:pPr>
            <a:r>
              <a:rPr lang="th" sz="2600">
                <a:latin typeface="Prompt"/>
                <a:ea typeface="Prompt"/>
                <a:cs typeface="Prompt"/>
                <a:sym typeface="Prompt"/>
              </a:rPr>
              <a:t>ค้นหาคำว่า </a:t>
            </a:r>
            <a:r>
              <a:rPr lang="th" sz="2600">
                <a:solidFill>
                  <a:srgbClr val="00B050"/>
                </a:solidFill>
                <a:latin typeface="Kanit"/>
                <a:ea typeface="Kanit"/>
                <a:cs typeface="Kanit"/>
                <a:sym typeface="Kanit"/>
              </a:rPr>
              <a:t>dht</a:t>
            </a:r>
            <a:r>
              <a:rPr lang="th" sz="2600">
                <a:latin typeface="Prompt"/>
                <a:ea typeface="Prompt"/>
                <a:cs typeface="Prompt"/>
                <a:sym typeface="Prompt"/>
              </a:rPr>
              <a:t> </a:t>
            </a:r>
            <a:endParaRPr sz="2600">
              <a:latin typeface="Prompt"/>
              <a:ea typeface="Prompt"/>
              <a:cs typeface="Prompt"/>
              <a:sym typeface="Prompt"/>
            </a:endParaRPr>
          </a:p>
          <a:p>
            <a:pPr marL="457200" lvl="0" indent="-393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Prompt"/>
              <a:buChar char="●"/>
            </a:pPr>
            <a:r>
              <a:rPr lang="th" sz="2600">
                <a:latin typeface="Prompt"/>
                <a:ea typeface="Prompt"/>
                <a:cs typeface="Prompt"/>
                <a:sym typeface="Prompt"/>
              </a:rPr>
              <a:t>เลือก “</a:t>
            </a:r>
            <a:r>
              <a:rPr lang="th" sz="2600">
                <a:solidFill>
                  <a:srgbClr val="8064A2"/>
                </a:solidFill>
                <a:latin typeface="Kanit"/>
                <a:ea typeface="Kanit"/>
                <a:cs typeface="Kanit"/>
                <a:sym typeface="Kanit"/>
              </a:rPr>
              <a:t>DHT sensor library</a:t>
            </a:r>
            <a:r>
              <a:rPr lang="th" sz="2600">
                <a:latin typeface="Prompt"/>
                <a:ea typeface="Prompt"/>
                <a:cs typeface="Prompt"/>
                <a:sym typeface="Prompt"/>
              </a:rPr>
              <a:t>” </a:t>
            </a:r>
            <a:r>
              <a:rPr lang="th" sz="2600">
                <a:latin typeface="Kanit"/>
                <a:ea typeface="Kanit"/>
                <a:cs typeface="Kanit"/>
                <a:sym typeface="Kanit"/>
              </a:rPr>
              <a:t>version </a:t>
            </a:r>
            <a:r>
              <a:rPr lang="th" sz="2600">
                <a:solidFill>
                  <a:srgbClr val="8064A2"/>
                </a:solidFill>
                <a:latin typeface="Kanit"/>
                <a:ea typeface="Kanit"/>
                <a:cs typeface="Kanit"/>
                <a:sym typeface="Kanit"/>
              </a:rPr>
              <a:t>1.3.0 </a:t>
            </a:r>
            <a:r>
              <a:rPr lang="th" sz="2600">
                <a:latin typeface="Kanit"/>
                <a:ea typeface="Kanit"/>
                <a:cs typeface="Kanit"/>
                <a:sym typeface="Kanit"/>
              </a:rPr>
              <a:t>by Adafruit</a:t>
            </a:r>
            <a:br>
              <a:rPr lang="th" sz="2600">
                <a:latin typeface="Kanit"/>
                <a:ea typeface="Kanit"/>
                <a:cs typeface="Kanit"/>
                <a:sym typeface="Kanit"/>
              </a:rPr>
            </a:br>
            <a:endParaRPr sz="2600">
              <a:latin typeface="Kanit"/>
              <a:ea typeface="Kanit"/>
              <a:cs typeface="Kanit"/>
              <a:sym typeface="Kanit"/>
            </a:endParaRPr>
          </a:p>
          <a:p>
            <a:pPr marL="457200" lvl="0" indent="-393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Prompt"/>
              <a:buChar char="●"/>
            </a:pPr>
            <a:r>
              <a:rPr lang="th" sz="2600">
                <a:latin typeface="Prompt"/>
                <a:ea typeface="Prompt"/>
                <a:cs typeface="Prompt"/>
                <a:sym typeface="Prompt"/>
              </a:rPr>
              <a:t>ค้นหาคำว่า  </a:t>
            </a:r>
            <a:r>
              <a:rPr lang="th" sz="2600">
                <a:solidFill>
                  <a:srgbClr val="00B050"/>
                </a:solidFill>
                <a:latin typeface="Kanit"/>
                <a:ea typeface="Kanit"/>
                <a:cs typeface="Kanit"/>
                <a:sym typeface="Kanit"/>
              </a:rPr>
              <a:t>Adafruit unified sensor</a:t>
            </a:r>
            <a:endParaRPr sz="2600">
              <a:latin typeface="Kanit"/>
              <a:ea typeface="Kanit"/>
              <a:cs typeface="Kanit"/>
              <a:sym typeface="Kanit"/>
            </a:endParaRPr>
          </a:p>
          <a:p>
            <a:pPr marL="457200" lvl="0" indent="-393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Prompt"/>
              <a:buChar char="●"/>
            </a:pPr>
            <a:r>
              <a:rPr lang="th" sz="2600">
                <a:latin typeface="Prompt"/>
                <a:ea typeface="Prompt"/>
                <a:cs typeface="Prompt"/>
                <a:sym typeface="Prompt"/>
              </a:rPr>
              <a:t>เลือก “</a:t>
            </a:r>
            <a:r>
              <a:rPr lang="th" sz="2600">
                <a:solidFill>
                  <a:srgbClr val="8064A2"/>
                </a:solidFill>
                <a:latin typeface="Kanit"/>
                <a:ea typeface="Kanit"/>
                <a:cs typeface="Kanit"/>
                <a:sym typeface="Kanit"/>
              </a:rPr>
              <a:t>Adafruit Unified Sensor</a:t>
            </a:r>
            <a:r>
              <a:rPr lang="th" sz="2600">
                <a:latin typeface="Prompt"/>
                <a:ea typeface="Prompt"/>
                <a:cs typeface="Prompt"/>
                <a:sym typeface="Prompt"/>
              </a:rPr>
              <a:t>” </a:t>
            </a:r>
            <a:r>
              <a:rPr lang="th" sz="2600">
                <a:latin typeface="Kanit"/>
                <a:ea typeface="Kanit"/>
                <a:cs typeface="Kanit"/>
                <a:sym typeface="Kanit"/>
              </a:rPr>
              <a:t>version </a:t>
            </a:r>
            <a:r>
              <a:rPr lang="th" sz="2600">
                <a:solidFill>
                  <a:srgbClr val="8064A2"/>
                </a:solidFill>
                <a:latin typeface="Kanit"/>
                <a:ea typeface="Kanit"/>
                <a:cs typeface="Kanit"/>
                <a:sym typeface="Kanit"/>
              </a:rPr>
              <a:t>1.0.2</a:t>
            </a:r>
            <a:r>
              <a:rPr lang="th" sz="2600">
                <a:latin typeface="Kanit"/>
                <a:ea typeface="Kanit"/>
                <a:cs typeface="Kanit"/>
                <a:sym typeface="Kanit"/>
              </a:rPr>
              <a:t>  by Adafruit</a:t>
            </a:r>
            <a:endParaRPr sz="2600">
              <a:latin typeface="Kanit"/>
              <a:ea typeface="Kanit"/>
              <a:cs typeface="Kanit"/>
              <a:sym typeface="Kanit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2"/>
          <p:cNvSpPr txBox="1">
            <a:spLocks noGrp="1"/>
          </p:cNvSpPr>
          <p:nvPr>
            <p:ph type="title"/>
          </p:nvPr>
        </p:nvSpPr>
        <p:spPr>
          <a:xfrm>
            <a:off x="98250" y="21800"/>
            <a:ext cx="8826600" cy="80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3000">
                <a:latin typeface="Prompt"/>
                <a:ea typeface="Prompt"/>
                <a:cs typeface="Prompt"/>
                <a:sym typeface="Prompt"/>
              </a:rPr>
              <a:t>การใช้งาน </a:t>
            </a:r>
            <a:r>
              <a:rPr lang="th" sz="3000">
                <a:latin typeface="Kanit"/>
                <a:ea typeface="Kanit"/>
                <a:cs typeface="Kanit"/>
                <a:sym typeface="Kanit"/>
              </a:rPr>
              <a:t>Library DHT</a:t>
            </a:r>
            <a:endParaRPr sz="3000">
              <a:latin typeface="Kanit"/>
              <a:ea typeface="Kanit"/>
              <a:cs typeface="Kanit"/>
              <a:sym typeface="Kanit"/>
            </a:endParaRPr>
          </a:p>
        </p:txBody>
      </p:sp>
      <p:sp>
        <p:nvSpPr>
          <p:cNvPr id="297" name="Google Shape;297;p42"/>
          <p:cNvSpPr txBox="1"/>
          <p:nvPr/>
        </p:nvSpPr>
        <p:spPr>
          <a:xfrm>
            <a:off x="320550" y="941825"/>
            <a:ext cx="8502900" cy="54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2800">
                <a:latin typeface="Prompt"/>
                <a:ea typeface="Prompt"/>
                <a:cs typeface="Prompt"/>
                <a:sym typeface="Prompt"/>
              </a:rPr>
              <a:t>เพิ่ม</a:t>
            </a:r>
            <a:r>
              <a:rPr lang="th" sz="280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th" sz="2800">
                <a:latin typeface="Kanit"/>
                <a:ea typeface="Kanit"/>
                <a:cs typeface="Kanit"/>
                <a:sym typeface="Kanit"/>
              </a:rPr>
              <a:t>Library</a:t>
            </a:r>
            <a:r>
              <a:rPr lang="th" sz="280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th" sz="2800">
                <a:latin typeface="Prompt"/>
                <a:ea typeface="Prompt"/>
                <a:cs typeface="Prompt"/>
                <a:sym typeface="Prompt"/>
              </a:rPr>
              <a:t>ในโปรแกรมด้วยคำสั่ง</a:t>
            </a:r>
            <a:r>
              <a:rPr lang="th" sz="2800" b="1"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sz="28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2800" b="1">
                <a:solidFill>
                  <a:srgbClr val="669900"/>
                </a:solidFill>
                <a:latin typeface="Courier New"/>
                <a:ea typeface="Courier New"/>
                <a:cs typeface="Courier New"/>
                <a:sym typeface="Courier New"/>
              </a:rPr>
              <a:t/>
            </a:r>
            <a:br>
              <a:rPr lang="th" sz="2800" b="1">
                <a:solidFill>
                  <a:srgbClr val="669900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th" sz="2800" b="1">
                <a:solidFill>
                  <a:srgbClr val="669900"/>
                </a:solidFill>
                <a:latin typeface="Courier New"/>
                <a:ea typeface="Courier New"/>
                <a:cs typeface="Courier New"/>
                <a:sym typeface="Courier New"/>
              </a:rPr>
              <a:t>#include </a:t>
            </a:r>
            <a:r>
              <a:rPr lang="th" sz="2800" b="1">
                <a:latin typeface="Courier New"/>
                <a:ea typeface="Courier New"/>
                <a:cs typeface="Courier New"/>
                <a:sym typeface="Courier New"/>
              </a:rPr>
              <a:t>&lt;DHT.h&gt;</a:t>
            </a:r>
            <a:endParaRPr sz="28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2800" b="1">
                <a:latin typeface="Courier New"/>
                <a:ea typeface="Courier New"/>
                <a:cs typeface="Courier New"/>
                <a:sym typeface="Courier New"/>
              </a:rPr>
              <a:t/>
            </a:r>
            <a:br>
              <a:rPr lang="th" sz="2800" b="1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th" sz="2800">
                <a:latin typeface="Prompt"/>
                <a:ea typeface="Prompt"/>
                <a:cs typeface="Prompt"/>
                <a:sym typeface="Prompt"/>
              </a:rPr>
              <a:t>สร้างตัวแปรมารองรับ </a:t>
            </a:r>
            <a:r>
              <a:rPr lang="th" sz="2800">
                <a:latin typeface="Kanit"/>
                <a:ea typeface="Kanit"/>
                <a:cs typeface="Kanit"/>
                <a:sym typeface="Kanit"/>
              </a:rPr>
              <a:t>object  DHT</a:t>
            </a:r>
            <a:r>
              <a:rPr lang="th" sz="2800">
                <a:latin typeface="Prompt"/>
                <a:ea typeface="Prompt"/>
                <a:cs typeface="Prompt"/>
                <a:sym typeface="Prompt"/>
              </a:rPr>
              <a:t> ที่ชื่อว่า </a:t>
            </a:r>
            <a:r>
              <a:rPr lang="th" sz="2800">
                <a:latin typeface="Kanit"/>
                <a:ea typeface="Kanit"/>
                <a:cs typeface="Kanit"/>
                <a:sym typeface="Kanit"/>
              </a:rPr>
              <a:t>dht</a:t>
            </a:r>
            <a:endParaRPr sz="2800">
              <a:latin typeface="Kanit"/>
              <a:ea typeface="Kanit"/>
              <a:cs typeface="Kanit"/>
              <a:sym typeface="Kani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2800" b="1">
                <a:solidFill>
                  <a:srgbClr val="669900"/>
                </a:solidFill>
                <a:latin typeface="Courier New"/>
                <a:ea typeface="Courier New"/>
                <a:cs typeface="Courier New"/>
                <a:sym typeface="Courier New"/>
              </a:rPr>
              <a:t/>
            </a:r>
            <a:br>
              <a:rPr lang="th" sz="2800" b="1">
                <a:solidFill>
                  <a:srgbClr val="669900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th" sz="2800" b="1">
                <a:solidFill>
                  <a:srgbClr val="669900"/>
                </a:solidFill>
                <a:latin typeface="Courier New"/>
                <a:ea typeface="Courier New"/>
                <a:cs typeface="Courier New"/>
                <a:sym typeface="Courier New"/>
              </a:rPr>
              <a:t>#define </a:t>
            </a:r>
            <a:r>
              <a:rPr lang="th" sz="2800" b="1">
                <a:latin typeface="Courier New"/>
                <a:ea typeface="Courier New"/>
                <a:cs typeface="Courier New"/>
                <a:sym typeface="Courier New"/>
              </a:rPr>
              <a:t>DHTTYPE </a:t>
            </a:r>
            <a:r>
              <a:rPr lang="th" sz="2800" b="1">
                <a:solidFill>
                  <a:srgbClr val="8064A2"/>
                </a:solidFill>
                <a:latin typeface="Courier New"/>
                <a:ea typeface="Courier New"/>
                <a:cs typeface="Courier New"/>
                <a:sym typeface="Courier New"/>
              </a:rPr>
              <a:t>DHT11</a:t>
            </a:r>
            <a:endParaRPr sz="2800" b="1">
              <a:solidFill>
                <a:srgbClr val="8064A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2800" b="1">
                <a:solidFill>
                  <a:srgbClr val="669900"/>
                </a:solidFill>
                <a:latin typeface="Courier New"/>
                <a:ea typeface="Courier New"/>
                <a:cs typeface="Courier New"/>
                <a:sym typeface="Courier New"/>
              </a:rPr>
              <a:t>#define </a:t>
            </a:r>
            <a:r>
              <a:rPr lang="th" sz="2800" b="1">
                <a:latin typeface="Courier New"/>
                <a:ea typeface="Courier New"/>
                <a:cs typeface="Courier New"/>
                <a:sym typeface="Courier New"/>
              </a:rPr>
              <a:t>DHTPIN D4</a:t>
            </a:r>
            <a:endParaRPr sz="28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2800" b="1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DHT</a:t>
            </a:r>
            <a:r>
              <a:rPr lang="th" sz="2800" b="1">
                <a:latin typeface="Courier New"/>
                <a:ea typeface="Courier New"/>
                <a:cs typeface="Courier New"/>
                <a:sym typeface="Courier New"/>
              </a:rPr>
              <a:t> dht(DHTPIN, DHTTYPE,15);</a:t>
            </a:r>
            <a:endParaRPr sz="2800" b="1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3"/>
          <p:cNvSpPr txBox="1">
            <a:spLocks noGrp="1"/>
          </p:cNvSpPr>
          <p:nvPr>
            <p:ph type="title"/>
          </p:nvPr>
        </p:nvSpPr>
        <p:spPr>
          <a:xfrm>
            <a:off x="98250" y="21800"/>
            <a:ext cx="8826600" cy="80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3000">
                <a:latin typeface="Prompt"/>
                <a:ea typeface="Prompt"/>
                <a:cs typeface="Prompt"/>
                <a:sym typeface="Prompt"/>
              </a:rPr>
              <a:t>การใช้งาน </a:t>
            </a:r>
            <a:r>
              <a:rPr lang="th" sz="3000">
                <a:latin typeface="Kanit"/>
                <a:ea typeface="Kanit"/>
                <a:cs typeface="Kanit"/>
                <a:sym typeface="Kanit"/>
              </a:rPr>
              <a:t>Library DHT</a:t>
            </a:r>
            <a:endParaRPr sz="3000">
              <a:latin typeface="Kanit"/>
              <a:ea typeface="Kanit"/>
              <a:cs typeface="Kanit"/>
              <a:sym typeface="Kanit"/>
            </a:endParaRPr>
          </a:p>
        </p:txBody>
      </p:sp>
      <p:sp>
        <p:nvSpPr>
          <p:cNvPr id="303" name="Google Shape;303;p43"/>
          <p:cNvSpPr txBox="1"/>
          <p:nvPr/>
        </p:nvSpPr>
        <p:spPr>
          <a:xfrm>
            <a:off x="320550" y="941825"/>
            <a:ext cx="8502900" cy="54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3000">
                <a:latin typeface="Prompt"/>
                <a:ea typeface="Prompt"/>
                <a:cs typeface="Prompt"/>
                <a:sym typeface="Prompt"/>
              </a:rPr>
              <a:t>เริ่มต้นด้วยคำสั่ง</a:t>
            </a:r>
            <a:r>
              <a:rPr lang="th" sz="3000" b="1">
                <a:latin typeface="Browallia New"/>
                <a:ea typeface="Browallia New"/>
                <a:cs typeface="Browallia New"/>
                <a:sym typeface="Browallia New"/>
              </a:rPr>
              <a:t> </a:t>
            </a:r>
            <a:endParaRPr sz="3000" b="1">
              <a:latin typeface="Browallia New"/>
              <a:ea typeface="Browallia New"/>
              <a:cs typeface="Browallia New"/>
              <a:sym typeface="Browallia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2400" b="1">
                <a:solidFill>
                  <a:srgbClr val="669900"/>
                </a:solidFill>
                <a:latin typeface="Courier New"/>
                <a:ea typeface="Courier New"/>
                <a:cs typeface="Courier New"/>
                <a:sym typeface="Courier New"/>
              </a:rPr>
              <a:t/>
            </a:r>
            <a:br>
              <a:rPr lang="th" sz="2400" b="1">
                <a:solidFill>
                  <a:srgbClr val="669900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th" sz="3000" b="1">
                <a:solidFill>
                  <a:srgbClr val="669900"/>
                </a:solidFill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lang="th" sz="3000" b="1">
                <a:latin typeface="Courier New"/>
                <a:ea typeface="Courier New"/>
                <a:cs typeface="Courier New"/>
                <a:sym typeface="Courier New"/>
              </a:rPr>
              <a:t>dht</a:t>
            </a:r>
            <a:r>
              <a:rPr lang="th" sz="3000" b="1">
                <a:solidFill>
                  <a:srgbClr val="E46C0A"/>
                </a:solidFill>
                <a:latin typeface="Courier New"/>
                <a:ea typeface="Courier New"/>
                <a:cs typeface="Courier New"/>
                <a:sym typeface="Courier New"/>
              </a:rPr>
              <a:t>.begin</a:t>
            </a:r>
            <a:r>
              <a:rPr lang="th" sz="3000" b="1">
                <a:latin typeface="Courier New"/>
                <a:ea typeface="Courier New"/>
                <a:cs typeface="Courier New"/>
                <a:sym typeface="Courier New"/>
              </a:rPr>
              <a:t>();</a:t>
            </a:r>
            <a:endParaRPr sz="30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2400" b="1">
                <a:latin typeface="Browallia New"/>
                <a:ea typeface="Browallia New"/>
                <a:cs typeface="Browallia New"/>
                <a:sym typeface="Browallia New"/>
              </a:rPr>
              <a:t/>
            </a:r>
            <a:br>
              <a:rPr lang="th" sz="2400" b="1">
                <a:latin typeface="Browallia New"/>
                <a:ea typeface="Browallia New"/>
                <a:cs typeface="Browallia New"/>
                <a:sym typeface="Browallia New"/>
              </a:rPr>
            </a:br>
            <a:r>
              <a:rPr lang="th" sz="3000">
                <a:latin typeface="Prompt"/>
                <a:ea typeface="Prompt"/>
                <a:cs typeface="Prompt"/>
                <a:sym typeface="Prompt"/>
              </a:rPr>
              <a:t>ตรวจสอบสถานะการอ่านค่า</a:t>
            </a:r>
            <a:endParaRPr sz="3000">
              <a:latin typeface="Prompt"/>
              <a:ea typeface="Prompt"/>
              <a:cs typeface="Prompt"/>
              <a:sym typeface="Promp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2400" b="1">
                <a:solidFill>
                  <a:srgbClr val="669900"/>
                </a:solidFill>
                <a:latin typeface="Courier New"/>
                <a:ea typeface="Courier New"/>
                <a:cs typeface="Courier New"/>
                <a:sym typeface="Courier New"/>
              </a:rPr>
              <a:t/>
            </a:r>
            <a:br>
              <a:rPr lang="th" sz="2400" b="1">
                <a:solidFill>
                  <a:srgbClr val="669900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th" sz="3000" b="1">
                <a:solidFill>
                  <a:srgbClr val="669900"/>
                </a:solidFill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lang="th" sz="3000" b="1">
                <a:latin typeface="Courier New"/>
                <a:ea typeface="Courier New"/>
                <a:cs typeface="Courier New"/>
                <a:sym typeface="Courier New"/>
              </a:rPr>
              <a:t>dht</a:t>
            </a:r>
            <a:r>
              <a:rPr lang="th" sz="3000" b="1">
                <a:solidFill>
                  <a:srgbClr val="E46C0A"/>
                </a:solidFill>
                <a:latin typeface="Courier New"/>
                <a:ea typeface="Courier New"/>
                <a:cs typeface="Courier New"/>
                <a:sym typeface="Courier New"/>
              </a:rPr>
              <a:t>.read</a:t>
            </a:r>
            <a:r>
              <a:rPr lang="th" sz="3000" b="1">
                <a:latin typeface="Courier New"/>
                <a:ea typeface="Courier New"/>
                <a:cs typeface="Courier New"/>
                <a:sym typeface="Courier New"/>
              </a:rPr>
              <a:t>();</a:t>
            </a:r>
            <a:endParaRPr sz="30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3000">
                <a:latin typeface="Prompt"/>
                <a:ea typeface="Prompt"/>
                <a:cs typeface="Prompt"/>
                <a:sym typeface="Prompt"/>
              </a:rPr>
              <a:t>การคืนค่า</a:t>
            </a:r>
            <a:endParaRPr sz="3000">
              <a:latin typeface="Prompt"/>
              <a:ea typeface="Prompt"/>
              <a:cs typeface="Prompt"/>
              <a:sym typeface="Promp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3000" b="1">
                <a:latin typeface="Courier New"/>
                <a:ea typeface="Courier New"/>
                <a:cs typeface="Courier New"/>
                <a:sym typeface="Courier New"/>
              </a:rPr>
              <a:t>	TRUE </a:t>
            </a:r>
            <a:r>
              <a:rPr lang="th" sz="3000">
                <a:latin typeface="Prompt"/>
                <a:ea typeface="Prompt"/>
                <a:cs typeface="Prompt"/>
                <a:sym typeface="Prompt"/>
              </a:rPr>
              <a:t>อ่านค่าได้</a:t>
            </a:r>
            <a:endParaRPr sz="3000">
              <a:latin typeface="Prompt"/>
              <a:ea typeface="Prompt"/>
              <a:cs typeface="Prompt"/>
              <a:sym typeface="Promp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3000" b="1">
                <a:latin typeface="Courier New"/>
                <a:ea typeface="Courier New"/>
                <a:cs typeface="Courier New"/>
                <a:sym typeface="Courier New"/>
              </a:rPr>
              <a:t>	FALSE </a:t>
            </a:r>
            <a:r>
              <a:rPr lang="th" sz="3000">
                <a:latin typeface="Prompt"/>
                <a:ea typeface="Prompt"/>
                <a:cs typeface="Prompt"/>
                <a:sym typeface="Prompt"/>
              </a:rPr>
              <a:t>อ่านค่าไม่ได้</a:t>
            </a:r>
            <a:endParaRPr sz="3000">
              <a:latin typeface="Prompt"/>
              <a:ea typeface="Prompt"/>
              <a:cs typeface="Prompt"/>
              <a:sym typeface="Prompt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4"/>
          <p:cNvSpPr txBox="1">
            <a:spLocks noGrp="1"/>
          </p:cNvSpPr>
          <p:nvPr>
            <p:ph type="title"/>
          </p:nvPr>
        </p:nvSpPr>
        <p:spPr>
          <a:xfrm>
            <a:off x="98250" y="21800"/>
            <a:ext cx="8826600" cy="80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3000">
                <a:latin typeface="Prompt"/>
                <a:ea typeface="Prompt"/>
                <a:cs typeface="Prompt"/>
                <a:sym typeface="Prompt"/>
              </a:rPr>
              <a:t>การใช้งาน </a:t>
            </a:r>
            <a:r>
              <a:rPr lang="th" sz="3000">
                <a:latin typeface="Kanit"/>
                <a:ea typeface="Kanit"/>
                <a:cs typeface="Kanit"/>
                <a:sym typeface="Kanit"/>
              </a:rPr>
              <a:t>Library DHT</a:t>
            </a:r>
            <a:endParaRPr sz="3000">
              <a:latin typeface="Kanit"/>
              <a:ea typeface="Kanit"/>
              <a:cs typeface="Kanit"/>
              <a:sym typeface="Kanit"/>
            </a:endParaRPr>
          </a:p>
        </p:txBody>
      </p:sp>
      <p:sp>
        <p:nvSpPr>
          <p:cNvPr id="309" name="Google Shape;309;p44"/>
          <p:cNvSpPr txBox="1"/>
          <p:nvPr/>
        </p:nvSpPr>
        <p:spPr>
          <a:xfrm>
            <a:off x="320550" y="941825"/>
            <a:ext cx="8502900" cy="54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3000" dirty="0">
                <a:latin typeface="Prompt"/>
                <a:ea typeface="Prompt"/>
                <a:cs typeface="Prompt"/>
                <a:sym typeface="Prompt"/>
              </a:rPr>
              <a:t>อ่านค่าความชื้นสัมพัทธ์</a:t>
            </a:r>
            <a:endParaRPr sz="3000" dirty="0">
              <a:solidFill>
                <a:srgbClr val="669900"/>
              </a:solidFill>
              <a:latin typeface="Prompt"/>
              <a:ea typeface="Prompt"/>
              <a:cs typeface="Prompt"/>
              <a:sym typeface="Promp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3000" b="1" dirty="0">
                <a:solidFill>
                  <a:srgbClr val="669900"/>
                </a:solidFill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lang="th" sz="3000" b="1" dirty="0">
                <a:latin typeface="Courier New"/>
                <a:ea typeface="Courier New"/>
                <a:cs typeface="Courier New"/>
                <a:sym typeface="Courier New"/>
              </a:rPr>
              <a:t>dht</a:t>
            </a:r>
            <a:r>
              <a:rPr lang="th" sz="3000" b="1" dirty="0">
                <a:solidFill>
                  <a:srgbClr val="E46C0A"/>
                </a:solidFill>
                <a:latin typeface="Courier New"/>
                <a:ea typeface="Courier New"/>
                <a:cs typeface="Courier New"/>
                <a:sym typeface="Courier New"/>
              </a:rPr>
              <a:t>.readHumidity</a:t>
            </a:r>
            <a:r>
              <a:rPr lang="th" sz="3000" b="1" dirty="0">
                <a:latin typeface="Courier New"/>
                <a:ea typeface="Courier New"/>
                <a:cs typeface="Courier New"/>
                <a:sym typeface="Courier New"/>
              </a:rPr>
              <a:t>();</a:t>
            </a:r>
            <a:endParaRPr sz="3000" b="1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3000" dirty="0">
                <a:latin typeface="Prompt"/>
                <a:ea typeface="Prompt"/>
                <a:cs typeface="Prompt"/>
                <a:sym typeface="Prompt"/>
              </a:rPr>
              <a:t>คืนค่าเป็น %RH ของความชื้น</a:t>
            </a:r>
            <a:endParaRPr sz="3000" dirty="0">
              <a:latin typeface="Prompt"/>
              <a:ea typeface="Prompt"/>
              <a:cs typeface="Prompt"/>
              <a:sym typeface="Promp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 b="1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3000" dirty="0">
                <a:latin typeface="Prompt"/>
                <a:ea typeface="Prompt"/>
                <a:cs typeface="Prompt"/>
                <a:sym typeface="Prompt"/>
              </a:rPr>
              <a:t>อ่านค่าอุณหภูมิ</a:t>
            </a:r>
            <a:endParaRPr sz="3000" dirty="0">
              <a:solidFill>
                <a:srgbClr val="669900"/>
              </a:solidFill>
              <a:latin typeface="Prompt"/>
              <a:ea typeface="Prompt"/>
              <a:cs typeface="Prompt"/>
              <a:sym typeface="Promp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3000" b="1" dirty="0">
                <a:solidFill>
                  <a:srgbClr val="669900"/>
                </a:solidFill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lang="th" sz="3000" b="1" dirty="0">
                <a:latin typeface="Courier New"/>
                <a:ea typeface="Courier New"/>
                <a:cs typeface="Courier New"/>
                <a:sym typeface="Courier New"/>
              </a:rPr>
              <a:t>dht</a:t>
            </a:r>
            <a:r>
              <a:rPr lang="th" sz="3000" b="1" dirty="0">
                <a:solidFill>
                  <a:srgbClr val="E46C0A"/>
                </a:solidFill>
                <a:latin typeface="Courier New"/>
                <a:ea typeface="Courier New"/>
                <a:cs typeface="Courier New"/>
                <a:sym typeface="Courier New"/>
              </a:rPr>
              <a:t>.readTemperature</a:t>
            </a:r>
            <a:r>
              <a:rPr lang="th" sz="3000" b="1" dirty="0">
                <a:latin typeface="Courier New"/>
                <a:ea typeface="Courier New"/>
                <a:cs typeface="Courier New"/>
                <a:sym typeface="Courier New"/>
              </a:rPr>
              <a:t>();</a:t>
            </a:r>
            <a:endParaRPr sz="3000" b="1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3000" dirty="0">
                <a:latin typeface="Prompt"/>
                <a:ea typeface="Prompt"/>
                <a:cs typeface="Prompt"/>
                <a:sym typeface="Prompt"/>
              </a:rPr>
              <a:t>คืนค่าเป็น ค่าอุณหภูมิ หน่วยเป็น °C</a:t>
            </a:r>
            <a:endParaRPr lang="en-GB" sz="3000" dirty="0">
              <a:latin typeface="Prompt"/>
              <a:ea typeface="Prompt"/>
              <a:cs typeface="Prompt"/>
              <a:sym typeface="Prompt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3000" b="1" dirty="0">
              <a:latin typeface="Prompt"/>
              <a:ea typeface="Courier New"/>
              <a:cs typeface="Prompt"/>
              <a:sym typeface="Prompt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dirty="0">
                <a:solidFill>
                  <a:srgbClr val="C00000"/>
                </a:solidFill>
                <a:latin typeface="Prompt"/>
                <a:ea typeface="Courier New"/>
                <a:cs typeface="Prompt"/>
                <a:sym typeface="Prompt"/>
              </a:rPr>
              <a:t>*</a:t>
            </a:r>
            <a:r>
              <a:rPr lang="th-TH" sz="2400" dirty="0">
                <a:solidFill>
                  <a:srgbClr val="C00000"/>
                </a:solidFill>
                <a:latin typeface="Prompt"/>
                <a:ea typeface="Courier New"/>
                <a:cs typeface="Prompt"/>
                <a:sym typeface="Prompt"/>
              </a:rPr>
              <a:t>เว้นช่วงอย่างน้อย </a:t>
            </a:r>
            <a:r>
              <a:rPr lang="en-GB" sz="2400" dirty="0">
                <a:solidFill>
                  <a:srgbClr val="C00000"/>
                </a:solidFill>
                <a:latin typeface="Prompt"/>
                <a:ea typeface="Courier New"/>
                <a:cs typeface="Prompt"/>
                <a:sym typeface="Prompt"/>
              </a:rPr>
              <a:t>1 </a:t>
            </a:r>
            <a:r>
              <a:rPr lang="th-TH" sz="2400" dirty="0">
                <a:solidFill>
                  <a:srgbClr val="C00000"/>
                </a:solidFill>
                <a:latin typeface="Prompt"/>
                <a:ea typeface="Courier New"/>
                <a:cs typeface="Prompt"/>
                <a:sym typeface="Prompt"/>
              </a:rPr>
              <a:t>วินาทีในการอ่านค่าแต่ละครั้ง</a:t>
            </a:r>
            <a:endParaRPr sz="2400" dirty="0">
              <a:solidFill>
                <a:srgbClr val="C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5"/>
          <p:cNvSpPr txBox="1">
            <a:spLocks noGrp="1"/>
          </p:cNvSpPr>
          <p:nvPr>
            <p:ph type="title"/>
          </p:nvPr>
        </p:nvSpPr>
        <p:spPr>
          <a:xfrm>
            <a:off x="98250" y="21800"/>
            <a:ext cx="8826600" cy="80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3000">
                <a:latin typeface="Kanit"/>
                <a:ea typeface="Kanit"/>
                <a:cs typeface="Kanit"/>
                <a:sym typeface="Kanit"/>
              </a:rPr>
              <a:t>LAB 07-DHT</a:t>
            </a:r>
            <a:endParaRPr sz="3000">
              <a:latin typeface="Kanit"/>
              <a:ea typeface="Kanit"/>
              <a:cs typeface="Kanit"/>
              <a:sym typeface="Kanit"/>
            </a:endParaRPr>
          </a:p>
        </p:txBody>
      </p:sp>
      <p:sp>
        <p:nvSpPr>
          <p:cNvPr id="315" name="Google Shape;315;p45"/>
          <p:cNvSpPr txBox="1"/>
          <p:nvPr/>
        </p:nvSpPr>
        <p:spPr>
          <a:xfrm>
            <a:off x="280800" y="1021700"/>
            <a:ext cx="8582400" cy="5636400"/>
          </a:xfrm>
          <a:prstGeom prst="rect">
            <a:avLst/>
          </a:prstGeom>
          <a:solidFill>
            <a:srgbClr val="000000"/>
          </a:solidFill>
          <a:ln w="38100" cap="flat" cmpd="sng">
            <a:solidFill>
              <a:srgbClr val="A4C2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2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#include</a:t>
            </a:r>
            <a:r>
              <a:rPr lang="th" sz="12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th" sz="12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&lt;DHT.h&gt;</a:t>
            </a:r>
            <a:endParaRPr sz="1200">
              <a:solidFill>
                <a:srgbClr val="CE917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2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#define</a:t>
            </a:r>
            <a:r>
              <a:rPr lang="th" sz="12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th" sz="12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DHTTYPE</a:t>
            </a:r>
            <a:r>
              <a:rPr lang="th" sz="12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 DHT11</a:t>
            </a:r>
            <a:endParaRPr sz="1200">
              <a:solidFill>
                <a:srgbClr val="569CD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2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#define</a:t>
            </a:r>
            <a:r>
              <a:rPr lang="th" sz="12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th" sz="12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DHTPIN</a:t>
            </a:r>
            <a:r>
              <a:rPr lang="th" sz="12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 D4</a:t>
            </a:r>
            <a:endParaRPr sz="1200">
              <a:solidFill>
                <a:srgbClr val="569CD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569CD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DHT </a:t>
            </a:r>
            <a:r>
              <a:rPr lang="th" sz="12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dht</a:t>
            </a:r>
            <a:r>
              <a:rPr lang="th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(DHTPIN, DHTTYPE, </a:t>
            </a:r>
            <a:r>
              <a:rPr lang="th" sz="120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15</a:t>
            </a:r>
            <a:r>
              <a:rPr lang="th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2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void</a:t>
            </a:r>
            <a:r>
              <a:rPr lang="th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th" sz="12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setup</a:t>
            </a:r>
            <a:r>
              <a:rPr lang="th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(){</a:t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dht.</a:t>
            </a:r>
            <a:r>
              <a:rPr lang="th" sz="12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begin</a:t>
            </a:r>
            <a:r>
              <a:rPr lang="th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();</a:t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Serial.</a:t>
            </a:r>
            <a:r>
              <a:rPr lang="th" sz="12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begin</a:t>
            </a:r>
            <a:r>
              <a:rPr lang="th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th" sz="120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115200</a:t>
            </a:r>
            <a:r>
              <a:rPr lang="th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2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void</a:t>
            </a:r>
            <a:r>
              <a:rPr lang="th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th" sz="12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loop</a:t>
            </a:r>
            <a:r>
              <a:rPr lang="th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(){</a:t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th" sz="12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float</a:t>
            </a:r>
            <a:r>
              <a:rPr lang="th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humid = dht.</a:t>
            </a:r>
            <a:r>
              <a:rPr lang="th" sz="12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readHumidity</a:t>
            </a:r>
            <a:r>
              <a:rPr lang="th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();</a:t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th" sz="12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float</a:t>
            </a:r>
            <a:r>
              <a:rPr lang="th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temp = dht.</a:t>
            </a:r>
            <a:r>
              <a:rPr lang="th" sz="12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readTemperature</a:t>
            </a:r>
            <a:r>
              <a:rPr lang="th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();</a:t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Serial.</a:t>
            </a:r>
            <a:r>
              <a:rPr lang="th" sz="12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th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th" sz="12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"Temp: "</a:t>
            </a:r>
            <a:r>
              <a:rPr lang="th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Serial.</a:t>
            </a:r>
            <a:r>
              <a:rPr lang="th" sz="12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th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(temp);</a:t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Serial.</a:t>
            </a:r>
            <a:r>
              <a:rPr lang="th" sz="12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th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th" sz="12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 , Humid: "</a:t>
            </a:r>
            <a:r>
              <a:rPr lang="th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Serial.</a:t>
            </a:r>
            <a:r>
              <a:rPr lang="th" sz="12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println</a:t>
            </a:r>
            <a:r>
              <a:rPr lang="th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(humid);</a:t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th" sz="12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delay</a:t>
            </a:r>
            <a:r>
              <a:rPr lang="th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th" sz="120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1000</a:t>
            </a:r>
            <a:r>
              <a:rPr lang="th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200" b="1">
              <a:solidFill>
                <a:srgbClr val="6699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4"/>
          <p:cNvSpPr txBox="1">
            <a:spLocks noGrp="1"/>
          </p:cNvSpPr>
          <p:nvPr>
            <p:ph type="title"/>
          </p:nvPr>
        </p:nvSpPr>
        <p:spPr>
          <a:xfrm>
            <a:off x="98250" y="30685"/>
            <a:ext cx="8826600" cy="80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 smtClean="0">
                <a:latin typeface="Prompt"/>
                <a:ea typeface="Prompt"/>
                <a:cs typeface="Prompt"/>
                <a:sym typeface="Prompt"/>
              </a:rPr>
              <a:t>WROOM32</a:t>
            </a:r>
            <a:r>
              <a:rPr lang="th" sz="3000" dirty="0" smtClean="0">
                <a:latin typeface="Prompt"/>
                <a:ea typeface="Prompt"/>
                <a:cs typeface="Prompt"/>
                <a:sym typeface="Prompt"/>
              </a:rPr>
              <a:t>​</a:t>
            </a:r>
            <a:endParaRPr dirty="0">
              <a:latin typeface="Kanit"/>
              <a:ea typeface="Kanit"/>
              <a:cs typeface="Kanit"/>
              <a:sym typeface="Kanit"/>
            </a:endParaRPr>
          </a:p>
        </p:txBody>
      </p:sp>
      <p:pic>
        <p:nvPicPr>
          <p:cNvPr id="1026" name="Picture 2" descr="https://www.kid-bright.org/api/get_image/5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50" y="834385"/>
            <a:ext cx="4481768" cy="3361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494" y="4229149"/>
            <a:ext cx="4241524" cy="2499671"/>
          </a:xfrm>
          <a:prstGeom prst="rect">
            <a:avLst/>
          </a:prstGeom>
        </p:spPr>
      </p:pic>
      <p:sp>
        <p:nvSpPr>
          <p:cNvPr id="5" name="Donut 4"/>
          <p:cNvSpPr/>
          <p:nvPr/>
        </p:nvSpPr>
        <p:spPr>
          <a:xfrm>
            <a:off x="2021082" y="2330331"/>
            <a:ext cx="1869372" cy="1808922"/>
          </a:xfrm>
          <a:prstGeom prst="donut">
            <a:avLst>
              <a:gd name="adj" fmla="val 1702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8378" y="1793184"/>
            <a:ext cx="3568943" cy="4181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32165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48"/>
          <p:cNvSpPr txBox="1">
            <a:spLocks noGrp="1"/>
          </p:cNvSpPr>
          <p:nvPr>
            <p:ph type="title"/>
          </p:nvPr>
        </p:nvSpPr>
        <p:spPr>
          <a:xfrm>
            <a:off x="98250" y="21800"/>
            <a:ext cx="8826600" cy="80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3000">
                <a:latin typeface="Kanit"/>
                <a:ea typeface="Kanit"/>
                <a:cs typeface="Kanit"/>
                <a:sym typeface="Kanit"/>
              </a:rPr>
              <a:t>LAB 08-OLED</a:t>
            </a:r>
            <a:endParaRPr sz="3000">
              <a:latin typeface="Prompt"/>
              <a:ea typeface="Prompt"/>
              <a:cs typeface="Prompt"/>
              <a:sym typeface="Prompt"/>
            </a:endParaRPr>
          </a:p>
        </p:txBody>
      </p:sp>
      <p:sp>
        <p:nvSpPr>
          <p:cNvPr id="333" name="Google Shape;333;p48"/>
          <p:cNvSpPr txBox="1"/>
          <p:nvPr/>
        </p:nvSpPr>
        <p:spPr>
          <a:xfrm>
            <a:off x="438700" y="918900"/>
            <a:ext cx="4405200" cy="5939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2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#include</a:t>
            </a:r>
            <a:r>
              <a:rPr lang="th" sz="12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th" sz="12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&lt;SPI.h&gt;</a:t>
            </a:r>
            <a:endParaRPr sz="1200">
              <a:solidFill>
                <a:srgbClr val="CE917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2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#include</a:t>
            </a:r>
            <a:r>
              <a:rPr lang="th" sz="12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th" sz="12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&lt;Wire.h&gt;</a:t>
            </a:r>
            <a:endParaRPr sz="1200">
              <a:solidFill>
                <a:srgbClr val="CE917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2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#include</a:t>
            </a:r>
            <a:r>
              <a:rPr lang="th" sz="12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th" sz="12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&lt;Adafruit_GFX.h&gt;</a:t>
            </a:r>
            <a:endParaRPr sz="1200">
              <a:solidFill>
                <a:srgbClr val="CE917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2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#include</a:t>
            </a:r>
            <a:r>
              <a:rPr lang="th" sz="12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th" sz="12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&lt;Adafruit_SSD1306.h&gt;</a:t>
            </a:r>
            <a:endParaRPr sz="1200">
              <a:solidFill>
                <a:srgbClr val="CE917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CE917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2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#define</a:t>
            </a:r>
            <a:r>
              <a:rPr lang="th" sz="12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th" sz="12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OLED_RESET</a:t>
            </a:r>
            <a:r>
              <a:rPr lang="th" sz="12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th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-</a:t>
            </a:r>
            <a:r>
              <a:rPr lang="th" sz="120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endParaRPr sz="1200">
              <a:solidFill>
                <a:srgbClr val="B5CEA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Adafruit_SSD1306 </a:t>
            </a:r>
            <a:r>
              <a:rPr lang="th" sz="12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OLED</a:t>
            </a:r>
            <a:r>
              <a:rPr lang="th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(OLED_RESET);</a:t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2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void</a:t>
            </a:r>
            <a:r>
              <a:rPr lang="th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th" sz="12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setup</a:t>
            </a:r>
            <a:r>
              <a:rPr lang="th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(){</a:t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Serial.</a:t>
            </a:r>
            <a:r>
              <a:rPr lang="th" sz="12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begin</a:t>
            </a:r>
            <a:r>
              <a:rPr lang="th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th" sz="120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115200</a:t>
            </a:r>
            <a:r>
              <a:rPr lang="th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OLED.</a:t>
            </a:r>
            <a:r>
              <a:rPr lang="th" sz="12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begin</a:t>
            </a:r>
            <a:r>
              <a:rPr lang="th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(SSD1306_SWITCHCAPVCC, </a:t>
            </a:r>
            <a:r>
              <a:rPr lang="th" sz="120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0x3C</a:t>
            </a:r>
            <a:r>
              <a:rPr lang="th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OLED.</a:t>
            </a:r>
            <a:r>
              <a:rPr lang="th" sz="12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clearDisplay</a:t>
            </a:r>
            <a:r>
              <a:rPr lang="th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();</a:t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OLED.</a:t>
            </a:r>
            <a:r>
              <a:rPr lang="th" sz="12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setTextColor</a:t>
            </a:r>
            <a:r>
              <a:rPr lang="th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(WHITE);</a:t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OLED.</a:t>
            </a:r>
            <a:r>
              <a:rPr lang="th" sz="12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setCursor</a:t>
            </a:r>
            <a:r>
              <a:rPr lang="th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th" sz="120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th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th" sz="120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th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OLED.</a:t>
            </a:r>
            <a:r>
              <a:rPr lang="th" sz="12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setTextSize</a:t>
            </a:r>
            <a:r>
              <a:rPr lang="th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th" sz="120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th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OLED.</a:t>
            </a:r>
            <a:r>
              <a:rPr lang="th" sz="12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println</a:t>
            </a:r>
            <a:r>
              <a:rPr lang="th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th" sz="12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"Hello NETPIE!"</a:t>
            </a:r>
            <a:r>
              <a:rPr lang="th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OLED.</a:t>
            </a:r>
            <a:r>
              <a:rPr lang="th" sz="12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display</a:t>
            </a:r>
            <a:r>
              <a:rPr lang="th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();</a:t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2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void</a:t>
            </a:r>
            <a:r>
              <a:rPr lang="th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th" sz="120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loop</a:t>
            </a:r>
            <a:r>
              <a:rPr lang="th" sz="12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(){}</a:t>
            </a:r>
            <a:endParaRPr sz="1200" b="1">
              <a:solidFill>
                <a:srgbClr val="6699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334" name="Google Shape;334;p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13175" y="1877600"/>
            <a:ext cx="2597150" cy="3102800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48"/>
          <p:cNvSpPr/>
          <p:nvPr/>
        </p:nvSpPr>
        <p:spPr>
          <a:xfrm>
            <a:off x="6720650" y="2051000"/>
            <a:ext cx="961500" cy="10164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</a:endParaRPr>
          </a:p>
        </p:txBody>
      </p:sp>
      <p:cxnSp>
        <p:nvCxnSpPr>
          <p:cNvPr id="336" name="Google Shape;336;p48"/>
          <p:cNvCxnSpPr>
            <a:stCxn id="335" idx="0"/>
          </p:cNvCxnSpPr>
          <p:nvPr/>
        </p:nvCxnSpPr>
        <p:spPr>
          <a:xfrm rot="10800000" flipH="1">
            <a:off x="7201400" y="1629800"/>
            <a:ext cx="10500" cy="4212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337" name="Google Shape;337;p48"/>
          <p:cNvSpPr txBox="1"/>
          <p:nvPr/>
        </p:nvSpPr>
        <p:spPr>
          <a:xfrm>
            <a:off x="6679850" y="1235000"/>
            <a:ext cx="1063800" cy="4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>
                <a:latin typeface="Prompt"/>
                <a:ea typeface="Prompt"/>
                <a:cs typeface="Prompt"/>
                <a:sym typeface="Prompt"/>
              </a:rPr>
              <a:t>จอ OLED</a:t>
            </a:r>
            <a:endParaRPr>
              <a:latin typeface="Prompt"/>
              <a:ea typeface="Prompt"/>
              <a:cs typeface="Prompt"/>
              <a:sym typeface="Prompt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B3EE8-E419-4341-B93D-7E20AE637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Exercise 1.2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20195A-FB73-49E3-AA29-0F5D471D6A8F}"/>
              </a:ext>
            </a:extLst>
          </p:cNvPr>
          <p:cNvSpPr txBox="1"/>
          <p:nvPr/>
        </p:nvSpPr>
        <p:spPr>
          <a:xfrm>
            <a:off x="1126649" y="1436914"/>
            <a:ext cx="67698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2800" dirty="0">
                <a:solidFill>
                  <a:schemeClr val="accent3"/>
                </a:solidFill>
                <a:latin typeface="Prompt" panose="020B0604020202020204" charset="-34"/>
                <a:cs typeface="Prompt" panose="020B0604020202020204" charset="-34"/>
              </a:rPr>
              <a:t>โจทย์ </a:t>
            </a:r>
            <a:r>
              <a:rPr lang="en-GB" sz="2800" dirty="0">
                <a:solidFill>
                  <a:schemeClr val="accent3"/>
                </a:solidFill>
                <a:latin typeface="Prompt" panose="020B0604020202020204" charset="-34"/>
                <a:cs typeface="Prompt" panose="020B0604020202020204" charset="-34"/>
              </a:rPr>
              <a:t>: </a:t>
            </a:r>
            <a:r>
              <a:rPr lang="th-TH" sz="2800" dirty="0">
                <a:solidFill>
                  <a:schemeClr val="accent3"/>
                </a:solidFill>
                <a:latin typeface="Prompt" panose="020B0604020202020204" charset="-34"/>
                <a:cs typeface="Prompt" panose="020B0604020202020204" charset="-34"/>
              </a:rPr>
              <a:t>แสดงอุณหภูมิและความชื้นบน </a:t>
            </a:r>
            <a:r>
              <a:rPr lang="en-GB" sz="2800" dirty="0">
                <a:solidFill>
                  <a:schemeClr val="accent3"/>
                </a:solidFill>
                <a:latin typeface="Prompt" panose="020B0604020202020204" charset="-34"/>
                <a:cs typeface="Prompt" panose="020B0604020202020204" charset="-34"/>
              </a:rPr>
              <a:t>OLED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96A2EE-C1FD-4A08-B8DC-FCAE76AE7F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4748" y="2253045"/>
            <a:ext cx="3914228" cy="4233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37439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9"/>
          <p:cNvSpPr txBox="1">
            <a:spLocks noGrp="1"/>
          </p:cNvSpPr>
          <p:nvPr>
            <p:ph type="title"/>
          </p:nvPr>
        </p:nvSpPr>
        <p:spPr>
          <a:xfrm>
            <a:off x="98250" y="21800"/>
            <a:ext cx="8826600" cy="80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3000">
                <a:latin typeface="Kanit"/>
                <a:ea typeface="Kanit"/>
                <a:cs typeface="Kanit"/>
                <a:sym typeface="Kanit"/>
              </a:rPr>
              <a:t>LAB 09-Buzzer</a:t>
            </a:r>
            <a:endParaRPr sz="3000">
              <a:latin typeface="Prompt"/>
              <a:ea typeface="Prompt"/>
              <a:cs typeface="Prompt"/>
              <a:sym typeface="Prompt"/>
            </a:endParaRPr>
          </a:p>
        </p:txBody>
      </p:sp>
      <p:pic>
        <p:nvPicPr>
          <p:cNvPr id="343" name="Google Shape;343;p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13175" y="1877600"/>
            <a:ext cx="2597150" cy="3102800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49"/>
          <p:cNvSpPr txBox="1"/>
          <p:nvPr/>
        </p:nvSpPr>
        <p:spPr>
          <a:xfrm>
            <a:off x="611825" y="1235000"/>
            <a:ext cx="4531800" cy="5042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800" dirty="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#define</a:t>
            </a:r>
            <a:r>
              <a:rPr lang="th" sz="1800" dirty="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th" sz="1800" dirty="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buzzerPin</a:t>
            </a:r>
            <a:r>
              <a:rPr lang="th" sz="1800" dirty="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 D8</a:t>
            </a:r>
            <a:endParaRPr sz="1800" dirty="0">
              <a:solidFill>
                <a:srgbClr val="569CD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569CD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800" dirty="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void</a:t>
            </a:r>
            <a:r>
              <a:rPr lang="th" sz="1800" dirty="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th" sz="1800" dirty="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setup</a:t>
            </a:r>
            <a:r>
              <a:rPr lang="th" sz="1800" dirty="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() {</a:t>
            </a:r>
            <a:endParaRPr sz="1800" dirty="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800" dirty="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th" sz="1800" dirty="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pinMode</a:t>
            </a:r>
            <a:r>
              <a:rPr lang="th" sz="1800" dirty="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(buzzerPin, OUTPUT);</a:t>
            </a:r>
            <a:endParaRPr sz="1800" dirty="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800" dirty="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800" dirty="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800" dirty="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void</a:t>
            </a:r>
            <a:r>
              <a:rPr lang="th" sz="1800" dirty="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th" sz="1800" dirty="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loop</a:t>
            </a:r>
            <a:r>
              <a:rPr lang="th" sz="1800" dirty="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() {</a:t>
            </a:r>
            <a:endParaRPr sz="1800" dirty="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800" dirty="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th" sz="1800" dirty="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tone</a:t>
            </a:r>
            <a:r>
              <a:rPr lang="th" sz="1800" dirty="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(buzzerPin, </a:t>
            </a:r>
            <a:r>
              <a:rPr lang="th" sz="1800" dirty="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440</a:t>
            </a:r>
            <a:r>
              <a:rPr lang="th" sz="1800" dirty="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800" dirty="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800" dirty="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th" sz="1800" dirty="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delay</a:t>
            </a:r>
            <a:r>
              <a:rPr lang="th" sz="1800" dirty="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th" sz="1800" dirty="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500</a:t>
            </a:r>
            <a:r>
              <a:rPr lang="th" sz="1800" dirty="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800" dirty="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800" dirty="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th" sz="1800" dirty="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tone</a:t>
            </a:r>
            <a:r>
              <a:rPr lang="th" sz="1800" dirty="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(buzzerPin, </a:t>
            </a:r>
            <a:r>
              <a:rPr lang="th" sz="1800" dirty="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587</a:t>
            </a:r>
            <a:r>
              <a:rPr lang="th" sz="1800" dirty="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800" dirty="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800" dirty="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th" sz="1800" dirty="0">
                <a:solidFill>
                  <a:srgbClr val="DCDCAA"/>
                </a:solidFill>
                <a:latin typeface="Courier New"/>
                <a:ea typeface="Courier New"/>
                <a:cs typeface="Courier New"/>
                <a:sym typeface="Courier New"/>
              </a:rPr>
              <a:t>delay</a:t>
            </a:r>
            <a:r>
              <a:rPr lang="th" sz="1800" dirty="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th" sz="1800" dirty="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500</a:t>
            </a:r>
            <a:r>
              <a:rPr lang="th" sz="1800" dirty="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800" dirty="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800" dirty="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800" b="1" dirty="0">
              <a:solidFill>
                <a:srgbClr val="8000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45" name="Google Shape;345;p49"/>
          <p:cNvSpPr/>
          <p:nvPr/>
        </p:nvSpPr>
        <p:spPr>
          <a:xfrm>
            <a:off x="5988150" y="2545425"/>
            <a:ext cx="714300" cy="6594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p49"/>
          <p:cNvSpPr txBox="1"/>
          <p:nvPr/>
        </p:nvSpPr>
        <p:spPr>
          <a:xfrm>
            <a:off x="2142300" y="6354375"/>
            <a:ext cx="48594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/>
              <a:t>ตัวอย่างเพิ่มเติม : </a:t>
            </a:r>
            <a:r>
              <a:rPr lang="th" u="sng">
                <a:solidFill>
                  <a:schemeClr val="hlink"/>
                </a:solidFill>
                <a:hlinkClick r:id="rId4"/>
              </a:rPr>
              <a:t>https://gist.github.com/nicksort/4736535</a:t>
            </a:r>
            <a:endParaRPr/>
          </a:p>
        </p:txBody>
      </p:sp>
      <p:cxnSp>
        <p:nvCxnSpPr>
          <p:cNvPr id="347" name="Google Shape;347;p49"/>
          <p:cNvCxnSpPr>
            <a:stCxn id="345" idx="0"/>
            <a:endCxn id="348" idx="2"/>
          </p:cNvCxnSpPr>
          <p:nvPr/>
        </p:nvCxnSpPr>
        <p:spPr>
          <a:xfrm rot="10800000">
            <a:off x="6345300" y="1592025"/>
            <a:ext cx="0" cy="9534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348" name="Google Shape;348;p49"/>
          <p:cNvSpPr txBox="1"/>
          <p:nvPr/>
        </p:nvSpPr>
        <p:spPr>
          <a:xfrm>
            <a:off x="5942400" y="1235000"/>
            <a:ext cx="8058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>
                <a:latin typeface="Prompt"/>
                <a:ea typeface="Prompt"/>
                <a:cs typeface="Prompt"/>
                <a:sym typeface="Prompt"/>
              </a:rPr>
              <a:t>buzzer</a:t>
            </a:r>
            <a:endParaRPr>
              <a:latin typeface="Prompt"/>
              <a:ea typeface="Prompt"/>
              <a:cs typeface="Prompt"/>
              <a:sym typeface="Prompt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50"/>
          <p:cNvSpPr txBox="1">
            <a:spLocks noGrp="1"/>
          </p:cNvSpPr>
          <p:nvPr>
            <p:ph type="title"/>
          </p:nvPr>
        </p:nvSpPr>
        <p:spPr>
          <a:xfrm>
            <a:off x="98250" y="21800"/>
            <a:ext cx="8826600" cy="80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3000">
                <a:latin typeface="Kanit"/>
                <a:ea typeface="Kanit"/>
                <a:cs typeface="Kanit"/>
                <a:sym typeface="Kanit"/>
              </a:rPr>
              <a:t>LAB 10-digital light sensor</a:t>
            </a:r>
            <a:endParaRPr sz="3000">
              <a:latin typeface="Prompt"/>
              <a:ea typeface="Prompt"/>
              <a:cs typeface="Prompt"/>
              <a:sym typeface="Prompt"/>
            </a:endParaRPr>
          </a:p>
        </p:txBody>
      </p:sp>
      <p:sp>
        <p:nvSpPr>
          <p:cNvPr id="354" name="Google Shape;354;p50"/>
          <p:cNvSpPr txBox="1"/>
          <p:nvPr/>
        </p:nvSpPr>
        <p:spPr>
          <a:xfrm>
            <a:off x="671850" y="1168025"/>
            <a:ext cx="7679400" cy="5092098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50000"/>
              </a:lnSpc>
            </a:pPr>
            <a:r>
              <a:rPr lang="en-GB" sz="1200" dirty="0">
                <a:solidFill>
                  <a:schemeClr val="tx1">
                    <a:lumMod val="40000"/>
                    <a:lumOff val="60000"/>
                  </a:schemeClr>
                </a:solidFill>
                <a:latin typeface="Courier New"/>
                <a:ea typeface="Courier New"/>
                <a:cs typeface="Courier New"/>
                <a:sym typeface="Courier New"/>
              </a:rPr>
              <a:t>#include &lt;</a:t>
            </a:r>
            <a:r>
              <a:rPr lang="en-GB" sz="1200" dirty="0" err="1">
                <a:solidFill>
                  <a:schemeClr val="tx1">
                    <a:lumMod val="40000"/>
                    <a:lumOff val="60000"/>
                  </a:schemeClr>
                </a:solidFill>
                <a:latin typeface="Courier New"/>
                <a:ea typeface="Courier New"/>
                <a:cs typeface="Courier New"/>
                <a:sym typeface="Courier New"/>
              </a:rPr>
              <a:t>Wire.h</a:t>
            </a:r>
            <a:r>
              <a:rPr lang="en-GB" sz="1200" dirty="0">
                <a:solidFill>
                  <a:schemeClr val="tx1">
                    <a:lumMod val="40000"/>
                    <a:lumOff val="60000"/>
                  </a:schemeClr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  <a:p>
            <a:pPr lvl="0">
              <a:lnSpc>
                <a:spcPct val="150000"/>
              </a:lnSpc>
            </a:pPr>
            <a:r>
              <a:rPr lang="en-GB" sz="1200" dirty="0">
                <a:solidFill>
                  <a:schemeClr val="tx1">
                    <a:lumMod val="40000"/>
                    <a:lumOff val="60000"/>
                  </a:schemeClr>
                </a:solidFill>
                <a:latin typeface="Courier New"/>
                <a:ea typeface="Courier New"/>
                <a:cs typeface="Courier New"/>
                <a:sym typeface="Courier New"/>
              </a:rPr>
              <a:t>#include &lt;BH1750FVI.h&gt;</a:t>
            </a:r>
          </a:p>
          <a:p>
            <a:pPr lvl="0">
              <a:lnSpc>
                <a:spcPct val="150000"/>
              </a:lnSpc>
            </a:pPr>
            <a:endParaRPr lang="en-GB" sz="1200" dirty="0">
              <a:solidFill>
                <a:schemeClr val="tx1">
                  <a:lumMod val="40000"/>
                  <a:lumOff val="60000"/>
                </a:schemeClr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lnSpc>
                <a:spcPct val="150000"/>
              </a:lnSpc>
            </a:pPr>
            <a:r>
              <a:rPr lang="en-GB" sz="1200" dirty="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int </a:t>
            </a:r>
            <a:r>
              <a:rPr lang="en-GB" sz="1200" dirty="0" err="1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lampvalue</a:t>
            </a:r>
            <a:r>
              <a:rPr lang="en-GB" sz="1200" dirty="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=0;</a:t>
            </a:r>
          </a:p>
          <a:p>
            <a:pPr lvl="0">
              <a:lnSpc>
                <a:spcPct val="150000"/>
              </a:lnSpc>
            </a:pPr>
            <a:r>
              <a:rPr lang="en-GB" sz="1200" dirty="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uint8_t ADDRESSPIN = 15;    // D8, not connected</a:t>
            </a:r>
          </a:p>
          <a:p>
            <a:pPr lvl="0">
              <a:lnSpc>
                <a:spcPct val="150000"/>
              </a:lnSpc>
            </a:pPr>
            <a:r>
              <a:rPr lang="en-GB" sz="1200" dirty="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BH1750FVI::</a:t>
            </a:r>
            <a:r>
              <a:rPr lang="en-GB" sz="1200" dirty="0" err="1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eDeviceAddress_t</a:t>
            </a:r>
            <a:r>
              <a:rPr lang="en-GB" sz="1200" dirty="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 DEVICEADDRESS = BH1750FVI::</a:t>
            </a:r>
            <a:r>
              <a:rPr lang="en-GB" sz="1200" dirty="0" err="1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k_DevAddress_L</a:t>
            </a:r>
            <a:r>
              <a:rPr lang="en-GB" sz="1200" dirty="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</a:p>
          <a:p>
            <a:pPr lvl="0">
              <a:lnSpc>
                <a:spcPct val="150000"/>
              </a:lnSpc>
            </a:pPr>
            <a:r>
              <a:rPr lang="en-GB" sz="1200" dirty="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BH1750FVI::</a:t>
            </a:r>
            <a:r>
              <a:rPr lang="en-GB" sz="1200" dirty="0" err="1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eDeviceMode_t</a:t>
            </a:r>
            <a:r>
              <a:rPr lang="en-GB" sz="1200" dirty="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 DEVICEMODE = BH1750FVI::</a:t>
            </a:r>
            <a:r>
              <a:rPr lang="en-GB" sz="1200" dirty="0" err="1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k_DevModeContHighRes</a:t>
            </a:r>
            <a:r>
              <a:rPr lang="en-GB" sz="1200" dirty="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</a:p>
          <a:p>
            <a:pPr lvl="0">
              <a:lnSpc>
                <a:spcPct val="150000"/>
              </a:lnSpc>
            </a:pPr>
            <a:endParaRPr lang="en-GB" sz="1200" dirty="0">
              <a:solidFill>
                <a:srgbClr val="C586C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lnSpc>
                <a:spcPct val="150000"/>
              </a:lnSpc>
            </a:pPr>
            <a:r>
              <a:rPr lang="en-GB" sz="1200" dirty="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// Create the </a:t>
            </a:r>
            <a:r>
              <a:rPr lang="en-GB" sz="1200" dirty="0" err="1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Lightsensor</a:t>
            </a:r>
            <a:r>
              <a:rPr lang="en-GB" sz="1200" dirty="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 instance</a:t>
            </a:r>
          </a:p>
          <a:p>
            <a:pPr lvl="0">
              <a:lnSpc>
                <a:spcPct val="150000"/>
              </a:lnSpc>
            </a:pPr>
            <a:r>
              <a:rPr lang="en-GB" sz="1200" dirty="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BH1750FVI </a:t>
            </a:r>
            <a:r>
              <a:rPr lang="en-GB" sz="1200" dirty="0" err="1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LightSensor</a:t>
            </a:r>
            <a:r>
              <a:rPr lang="en-GB" sz="1200" dirty="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(ADDRESSPIN, DEVICEADDRESS, DEVICEMODE);</a:t>
            </a:r>
          </a:p>
          <a:p>
            <a:pPr lvl="0">
              <a:lnSpc>
                <a:spcPct val="150000"/>
              </a:lnSpc>
            </a:pPr>
            <a:endParaRPr lang="en-GB" sz="1200" dirty="0">
              <a:solidFill>
                <a:srgbClr val="C586C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lnSpc>
                <a:spcPct val="150000"/>
              </a:lnSpc>
            </a:pPr>
            <a:r>
              <a:rPr lang="en-GB" sz="1200" dirty="0">
                <a:solidFill>
                  <a:srgbClr val="FFC000"/>
                </a:solidFill>
                <a:latin typeface="Courier New"/>
                <a:ea typeface="Courier New"/>
                <a:cs typeface="Courier New"/>
                <a:sym typeface="Courier New"/>
              </a:rPr>
              <a:t>void setup() </a:t>
            </a:r>
          </a:p>
          <a:p>
            <a:pPr lvl="0">
              <a:lnSpc>
                <a:spcPct val="150000"/>
              </a:lnSpc>
            </a:pPr>
            <a:r>
              <a:rPr lang="en-GB" sz="1200" dirty="0">
                <a:solidFill>
                  <a:srgbClr val="FFC000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</a:p>
          <a:p>
            <a:pPr lvl="0">
              <a:lnSpc>
                <a:spcPct val="150000"/>
              </a:lnSpc>
            </a:pPr>
            <a:r>
              <a:rPr lang="en-GB" sz="1200" dirty="0">
                <a:solidFill>
                  <a:srgbClr val="FFC000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-GB" sz="1200" dirty="0" err="1">
                <a:solidFill>
                  <a:srgbClr val="FFC000"/>
                </a:solidFill>
                <a:latin typeface="Courier New"/>
                <a:ea typeface="Courier New"/>
                <a:cs typeface="Courier New"/>
                <a:sym typeface="Courier New"/>
              </a:rPr>
              <a:t>pinMode</a:t>
            </a:r>
            <a:r>
              <a:rPr lang="en-GB" sz="1200" dirty="0">
                <a:solidFill>
                  <a:srgbClr val="FFC000"/>
                </a:solidFill>
                <a:latin typeface="Courier New"/>
                <a:ea typeface="Courier New"/>
                <a:cs typeface="Courier New"/>
                <a:sym typeface="Courier New"/>
              </a:rPr>
              <a:t>(D5, OUTPUT);</a:t>
            </a:r>
          </a:p>
          <a:p>
            <a:pPr lvl="0">
              <a:lnSpc>
                <a:spcPct val="150000"/>
              </a:lnSpc>
            </a:pPr>
            <a:r>
              <a:rPr lang="en-GB" sz="1200" dirty="0">
                <a:solidFill>
                  <a:srgbClr val="FFC000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-GB" sz="1200" dirty="0" err="1">
                <a:solidFill>
                  <a:srgbClr val="FFC000"/>
                </a:solidFill>
                <a:latin typeface="Courier New"/>
                <a:ea typeface="Courier New"/>
                <a:cs typeface="Courier New"/>
                <a:sym typeface="Courier New"/>
              </a:rPr>
              <a:t>Serial.begin</a:t>
            </a:r>
            <a:r>
              <a:rPr lang="en-GB" sz="1200" dirty="0">
                <a:solidFill>
                  <a:srgbClr val="FFC000"/>
                </a:solidFill>
                <a:latin typeface="Courier New"/>
                <a:ea typeface="Courier New"/>
                <a:cs typeface="Courier New"/>
                <a:sym typeface="Courier New"/>
              </a:rPr>
              <a:t>(115200);</a:t>
            </a:r>
          </a:p>
          <a:p>
            <a:pPr lvl="0">
              <a:lnSpc>
                <a:spcPct val="150000"/>
              </a:lnSpc>
            </a:pPr>
            <a:r>
              <a:rPr lang="en-GB" sz="1200" dirty="0">
                <a:solidFill>
                  <a:srgbClr val="FFC000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-GB" sz="1200" dirty="0" err="1">
                <a:solidFill>
                  <a:srgbClr val="FFC000"/>
                </a:solidFill>
                <a:latin typeface="Courier New"/>
                <a:ea typeface="Courier New"/>
                <a:cs typeface="Courier New"/>
                <a:sym typeface="Courier New"/>
              </a:rPr>
              <a:t>LightSensor.begin</a:t>
            </a:r>
            <a:r>
              <a:rPr lang="en-GB" sz="1200" dirty="0">
                <a:solidFill>
                  <a:srgbClr val="FFC000"/>
                </a:solidFill>
                <a:latin typeface="Courier New"/>
                <a:ea typeface="Courier New"/>
                <a:cs typeface="Courier New"/>
                <a:sym typeface="Courier New"/>
              </a:rPr>
              <a:t>();  </a:t>
            </a:r>
          </a:p>
          <a:p>
            <a:pPr lvl="0">
              <a:lnSpc>
                <a:spcPct val="150000"/>
              </a:lnSpc>
            </a:pPr>
            <a:r>
              <a:rPr lang="en-GB" sz="1200" dirty="0">
                <a:solidFill>
                  <a:srgbClr val="FFC000"/>
                </a:solidFill>
                <a:latin typeface="Courier New"/>
                <a:ea typeface="Courier New"/>
                <a:cs typeface="Courier New"/>
                <a:sym typeface="Courier New"/>
              </a:rPr>
              <a:t>  }</a:t>
            </a:r>
          </a:p>
          <a:p>
            <a:pPr lvl="0">
              <a:lnSpc>
                <a:spcPct val="150000"/>
              </a:lnSpc>
            </a:pPr>
            <a:endParaRPr lang="en-GB" sz="1200" dirty="0">
              <a:solidFill>
                <a:srgbClr val="C586C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5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3000" dirty="0">
                <a:latin typeface="Kanit"/>
                <a:ea typeface="Kanit"/>
                <a:cs typeface="Kanit"/>
                <a:sym typeface="Kanit"/>
              </a:rPr>
              <a:t>LAB 10-digital light sensor</a:t>
            </a:r>
            <a:r>
              <a:rPr lang="th-TH" sz="3000" dirty="0">
                <a:latin typeface="Kanit"/>
                <a:ea typeface="Kanit"/>
                <a:cs typeface="Kanit"/>
                <a:sym typeface="Kanit"/>
              </a:rPr>
              <a:t> </a:t>
            </a:r>
            <a:r>
              <a:rPr lang="en-GB" sz="3000" dirty="0">
                <a:latin typeface="Kanit"/>
                <a:ea typeface="Kanit"/>
                <a:cs typeface="Kanit"/>
                <a:sym typeface="Kanit"/>
              </a:rPr>
              <a:t>(continued)</a:t>
            </a:r>
            <a:endParaRPr sz="3000" dirty="0">
              <a:latin typeface="Prompt"/>
              <a:ea typeface="Prompt"/>
              <a:cs typeface="Prompt"/>
              <a:sym typeface="Prompt"/>
            </a:endParaRPr>
          </a:p>
        </p:txBody>
      </p:sp>
      <p:sp>
        <p:nvSpPr>
          <p:cNvPr id="354" name="Google Shape;354;p50"/>
          <p:cNvSpPr txBox="1"/>
          <p:nvPr/>
        </p:nvSpPr>
        <p:spPr>
          <a:xfrm>
            <a:off x="366755" y="1461535"/>
            <a:ext cx="7310185" cy="3040126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50000"/>
              </a:lnSpc>
            </a:pPr>
            <a:r>
              <a:rPr lang="en-GB" sz="1200" dirty="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void loop()</a:t>
            </a:r>
          </a:p>
          <a:p>
            <a:pPr lvl="0">
              <a:lnSpc>
                <a:spcPct val="150000"/>
              </a:lnSpc>
            </a:pPr>
            <a:r>
              <a:rPr lang="en-GB" sz="1200" dirty="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</a:p>
          <a:p>
            <a:pPr lvl="0">
              <a:lnSpc>
                <a:spcPct val="150000"/>
              </a:lnSpc>
            </a:pPr>
            <a:r>
              <a:rPr lang="en-GB" sz="1200" dirty="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-GB" sz="1200" dirty="0" err="1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lampvalue</a:t>
            </a:r>
            <a:r>
              <a:rPr lang="en-GB" sz="1200" dirty="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GB" sz="1200" dirty="0" err="1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analogRead</a:t>
            </a:r>
            <a:r>
              <a:rPr lang="en-GB" sz="1200" dirty="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(A0);</a:t>
            </a:r>
          </a:p>
          <a:p>
            <a:pPr lvl="0">
              <a:lnSpc>
                <a:spcPct val="150000"/>
              </a:lnSpc>
            </a:pPr>
            <a:r>
              <a:rPr lang="en-GB" sz="1200" dirty="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-GB" sz="1200" dirty="0" err="1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analogWrite</a:t>
            </a:r>
            <a:r>
              <a:rPr lang="en-GB" sz="1200" dirty="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(D5, </a:t>
            </a:r>
            <a:r>
              <a:rPr lang="en-GB" sz="1200" dirty="0" err="1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lampvalue</a:t>
            </a:r>
            <a:r>
              <a:rPr lang="en-GB" sz="1200" dirty="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</a:p>
          <a:p>
            <a:pPr lvl="0">
              <a:lnSpc>
                <a:spcPct val="150000"/>
              </a:lnSpc>
            </a:pPr>
            <a:r>
              <a:rPr lang="en-GB" sz="1200" dirty="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  uint16_t lux = </a:t>
            </a:r>
            <a:r>
              <a:rPr lang="en-GB" sz="1200" dirty="0" err="1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LightSensor.GetLightIntensity</a:t>
            </a:r>
            <a:r>
              <a:rPr lang="en-GB" sz="1200" dirty="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();</a:t>
            </a:r>
          </a:p>
          <a:p>
            <a:pPr lvl="0">
              <a:lnSpc>
                <a:spcPct val="150000"/>
              </a:lnSpc>
            </a:pPr>
            <a:r>
              <a:rPr lang="en-GB" sz="1200" dirty="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-GB" sz="1200" dirty="0" err="1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Serial.printf</a:t>
            </a:r>
            <a:r>
              <a:rPr lang="en-GB" sz="1200" dirty="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("Light: %d lux\n", lux);</a:t>
            </a:r>
          </a:p>
          <a:p>
            <a:pPr lvl="0">
              <a:lnSpc>
                <a:spcPct val="150000"/>
              </a:lnSpc>
            </a:pPr>
            <a:r>
              <a:rPr lang="en-GB" sz="1200" dirty="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  delay(500);</a:t>
            </a:r>
          </a:p>
          <a:p>
            <a:pPr lvl="0">
              <a:lnSpc>
                <a:spcPct val="150000"/>
              </a:lnSpc>
            </a:pPr>
            <a:r>
              <a:rPr lang="en-GB" sz="1200" dirty="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lang="en-GB" sz="1200" dirty="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6766830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6E2D298-1147-458A-B279-86ABF9BD4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Adjust LED brightness to see change in sensor reading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807A84-A009-4CD6-8F56-842C69BB9D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150" y="1236236"/>
            <a:ext cx="3920771" cy="45249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211714B-757E-47BC-A8BC-8B54270BD4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9269" y="1526604"/>
            <a:ext cx="4625581" cy="410047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FAF7D29-5BBC-4BA3-BDDF-CDB230519C6C}"/>
              </a:ext>
            </a:extLst>
          </p:cNvPr>
          <p:cNvSpPr txBox="1"/>
          <p:nvPr/>
        </p:nvSpPr>
        <p:spPr>
          <a:xfrm>
            <a:off x="4572000" y="6179736"/>
            <a:ext cx="18694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D1 = SCL, D2 = SDA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4992080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51"/>
          <p:cNvSpPr txBox="1">
            <a:spLocks noGrp="1"/>
          </p:cNvSpPr>
          <p:nvPr>
            <p:ph type="title"/>
          </p:nvPr>
        </p:nvSpPr>
        <p:spPr>
          <a:xfrm>
            <a:off x="98250" y="21800"/>
            <a:ext cx="8826600" cy="80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3000">
                <a:latin typeface="Kanit"/>
                <a:ea typeface="Kanit"/>
                <a:cs typeface="Kanit"/>
                <a:sym typeface="Kanit"/>
              </a:rPr>
              <a:t>NodeMCU</a:t>
            </a:r>
            <a:r>
              <a:rPr lang="th" sz="3000"/>
              <a:t> </a:t>
            </a:r>
            <a:r>
              <a:rPr lang="th" sz="3000">
                <a:latin typeface="Prompt"/>
                <a:ea typeface="Prompt"/>
                <a:cs typeface="Prompt"/>
                <a:sym typeface="Prompt"/>
              </a:rPr>
              <a:t>กับการเชื่อมต่ออินเทอร์เน็ต</a:t>
            </a:r>
            <a:endParaRPr sz="3000">
              <a:latin typeface="Prompt"/>
              <a:ea typeface="Prompt"/>
              <a:cs typeface="Prompt"/>
              <a:sym typeface="Prompt"/>
            </a:endParaRPr>
          </a:p>
        </p:txBody>
      </p:sp>
      <p:sp>
        <p:nvSpPr>
          <p:cNvPr id="360" name="Google Shape;360;p51"/>
          <p:cNvSpPr txBox="1"/>
          <p:nvPr/>
        </p:nvSpPr>
        <p:spPr>
          <a:xfrm>
            <a:off x="798150" y="1441125"/>
            <a:ext cx="7547700" cy="3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4572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2400" dirty="0">
                <a:latin typeface="Prompt"/>
                <a:ea typeface="Prompt"/>
                <a:cs typeface="Prompt"/>
                <a:sym typeface="Prompt"/>
              </a:rPr>
              <a:t>ในการใช้งาน </a:t>
            </a:r>
            <a:r>
              <a:rPr lang="th" sz="2400" dirty="0">
                <a:latin typeface="Kanit"/>
                <a:ea typeface="Kanit"/>
                <a:cs typeface="Kanit"/>
                <a:sym typeface="Kanit"/>
              </a:rPr>
              <a:t>NodeMCU</a:t>
            </a:r>
            <a:r>
              <a:rPr lang="th" sz="2400" dirty="0">
                <a:latin typeface="Prompt"/>
                <a:ea typeface="Prompt"/>
                <a:cs typeface="Prompt"/>
                <a:sym typeface="Prompt"/>
              </a:rPr>
              <a:t> ที่ต้องการใช้เป็น </a:t>
            </a:r>
            <a:r>
              <a:rPr lang="th" sz="2400" dirty="0">
                <a:latin typeface="Kanit"/>
                <a:ea typeface="Kanit"/>
                <a:cs typeface="Kanit"/>
                <a:sym typeface="Kanit"/>
              </a:rPr>
              <a:t>Station</a:t>
            </a:r>
            <a:r>
              <a:rPr lang="th" sz="2400" dirty="0">
                <a:latin typeface="Prompt"/>
                <a:ea typeface="Prompt"/>
                <a:cs typeface="Prompt"/>
                <a:sym typeface="Prompt"/>
              </a:rPr>
              <a:t> หรือ </a:t>
            </a:r>
            <a:r>
              <a:rPr lang="th" sz="2400" dirty="0">
                <a:latin typeface="Kanit"/>
                <a:ea typeface="Kanit"/>
                <a:cs typeface="Kanit"/>
                <a:sym typeface="Kanit"/>
              </a:rPr>
              <a:t>Access point</a:t>
            </a:r>
            <a:r>
              <a:rPr lang="th" sz="2400" dirty="0">
                <a:latin typeface="Prompt"/>
                <a:ea typeface="Prompt"/>
                <a:cs typeface="Prompt"/>
                <a:sym typeface="Prompt"/>
              </a:rPr>
              <a:t> เพื่อที่จะใช้งานโมดูลไวไฟบน </a:t>
            </a:r>
            <a:r>
              <a:rPr lang="th" sz="2400" dirty="0">
                <a:latin typeface="Kanit"/>
                <a:ea typeface="Kanit"/>
                <a:cs typeface="Kanit"/>
                <a:sym typeface="Kanit"/>
              </a:rPr>
              <a:t>NodeMCU</a:t>
            </a:r>
            <a:r>
              <a:rPr lang="th" sz="2400" dirty="0">
                <a:latin typeface="Prompt"/>
                <a:ea typeface="Prompt"/>
                <a:cs typeface="Prompt"/>
                <a:sym typeface="Prompt"/>
              </a:rPr>
              <a:t> จะต้องเพิ่ม </a:t>
            </a:r>
            <a:r>
              <a:rPr lang="th" sz="2400" dirty="0">
                <a:solidFill>
                  <a:srgbClr val="C00000"/>
                </a:solidFill>
                <a:latin typeface="Kanit"/>
                <a:ea typeface="Kanit"/>
                <a:cs typeface="Kanit"/>
                <a:sym typeface="Kanit"/>
              </a:rPr>
              <a:t>ESP8266WiFi.h</a:t>
            </a:r>
            <a:r>
              <a:rPr lang="th" sz="2400" dirty="0">
                <a:latin typeface="Prompt"/>
                <a:ea typeface="Prompt"/>
                <a:cs typeface="Prompt"/>
                <a:sym typeface="Prompt"/>
              </a:rPr>
              <a:t> ไว้บนส่วนหัวของโปรแกรมทุกครั้งโดยพิมพ์คำสั่ง</a:t>
            </a:r>
            <a:endParaRPr sz="2400" dirty="0">
              <a:latin typeface="Prompt"/>
              <a:ea typeface="Prompt"/>
              <a:cs typeface="Prompt"/>
              <a:sym typeface="Promp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latin typeface="Browallia New"/>
              <a:ea typeface="Browallia New"/>
              <a:cs typeface="Browallia New"/>
              <a:sym typeface="Browallia New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3600" b="1" dirty="0">
                <a:solidFill>
                  <a:srgbClr val="669900"/>
                </a:solidFill>
                <a:latin typeface="Courier New"/>
                <a:ea typeface="Courier New"/>
                <a:cs typeface="Courier New"/>
                <a:sym typeface="Courier New"/>
              </a:rPr>
              <a:t>#include </a:t>
            </a:r>
            <a:r>
              <a:rPr lang="th" sz="3600" b="1" dirty="0">
                <a:latin typeface="Courier New"/>
                <a:ea typeface="Courier New"/>
                <a:cs typeface="Courier New"/>
                <a:sym typeface="Courier New"/>
              </a:rPr>
              <a:t>&lt;ESP8266WiFi.h&gt;</a:t>
            </a:r>
            <a:endParaRPr sz="3600" b="1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latin typeface="Browallia New"/>
              <a:ea typeface="Browallia New"/>
              <a:cs typeface="Browallia New"/>
              <a:sym typeface="Browallia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latin typeface="Browallia New"/>
              <a:ea typeface="Browallia New"/>
              <a:cs typeface="Browallia New"/>
              <a:sym typeface="Browallia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latin typeface="Browallia New"/>
              <a:ea typeface="Browallia New"/>
              <a:cs typeface="Browallia New"/>
              <a:sym typeface="Browallia New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52"/>
          <p:cNvSpPr txBox="1">
            <a:spLocks noGrp="1"/>
          </p:cNvSpPr>
          <p:nvPr>
            <p:ph type="title"/>
          </p:nvPr>
        </p:nvSpPr>
        <p:spPr>
          <a:xfrm>
            <a:off x="98250" y="21800"/>
            <a:ext cx="8826600" cy="80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3000">
                <a:latin typeface="Prompt"/>
                <a:ea typeface="Prompt"/>
                <a:cs typeface="Prompt"/>
                <a:sym typeface="Prompt"/>
              </a:rPr>
              <a:t>การตั้งค่า</a:t>
            </a:r>
            <a:r>
              <a:rPr lang="th" sz="3000"/>
              <a:t> </a:t>
            </a:r>
            <a:r>
              <a:rPr lang="th" sz="3000">
                <a:latin typeface="Kanit"/>
                <a:ea typeface="Kanit"/>
                <a:cs typeface="Kanit"/>
                <a:sym typeface="Kanit"/>
              </a:rPr>
              <a:t>Wifi</a:t>
            </a:r>
            <a:endParaRPr sz="3000">
              <a:latin typeface="Kanit"/>
              <a:ea typeface="Kanit"/>
              <a:cs typeface="Kanit"/>
              <a:sym typeface="Kanit"/>
            </a:endParaRPr>
          </a:p>
        </p:txBody>
      </p:sp>
      <p:sp>
        <p:nvSpPr>
          <p:cNvPr id="366" name="Google Shape;366;p52"/>
          <p:cNvSpPr txBox="1"/>
          <p:nvPr/>
        </p:nvSpPr>
        <p:spPr>
          <a:xfrm>
            <a:off x="729550" y="1392825"/>
            <a:ext cx="7547700" cy="50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2300" b="1">
                <a:latin typeface="Prompt"/>
                <a:ea typeface="Prompt"/>
                <a:cs typeface="Prompt"/>
                <a:sym typeface="Prompt"/>
              </a:rPr>
              <a:t>การตั้งค่า </a:t>
            </a:r>
            <a:r>
              <a:rPr lang="th" sz="2300" b="1">
                <a:latin typeface="Kanit"/>
                <a:ea typeface="Kanit"/>
                <a:cs typeface="Kanit"/>
                <a:sym typeface="Kanit"/>
              </a:rPr>
              <a:t>ssid</a:t>
            </a:r>
            <a:r>
              <a:rPr lang="th" sz="2300" b="1">
                <a:latin typeface="Prompt"/>
                <a:ea typeface="Prompt"/>
                <a:cs typeface="Prompt"/>
                <a:sym typeface="Prompt"/>
              </a:rPr>
              <a:t> และ </a:t>
            </a:r>
            <a:r>
              <a:rPr lang="th" sz="2300" b="1">
                <a:latin typeface="Kanit"/>
                <a:ea typeface="Kanit"/>
                <a:cs typeface="Kanit"/>
                <a:sym typeface="Kanit"/>
              </a:rPr>
              <a:t>password</a:t>
            </a:r>
            <a:r>
              <a:rPr lang="th" sz="2300" b="1">
                <a:latin typeface="Prompt"/>
                <a:ea typeface="Prompt"/>
                <a:cs typeface="Prompt"/>
                <a:sym typeface="Prompt"/>
              </a:rPr>
              <a:t> เพื่อเชื่อมต่อ </a:t>
            </a:r>
            <a:r>
              <a:rPr lang="th" sz="2300" b="1">
                <a:latin typeface="Kanit"/>
                <a:ea typeface="Kanit"/>
                <a:cs typeface="Kanit"/>
                <a:sym typeface="Kanit"/>
              </a:rPr>
              <a:t>WIFI</a:t>
            </a:r>
            <a:r>
              <a:rPr lang="th" sz="2300" b="1">
                <a:latin typeface="Prompt"/>
                <a:ea typeface="Prompt"/>
                <a:cs typeface="Prompt"/>
                <a:sym typeface="Prompt"/>
              </a:rPr>
              <a:t> ใช้คำสั่ง</a:t>
            </a:r>
            <a:endParaRPr sz="2300" b="1">
              <a:latin typeface="Prompt"/>
              <a:ea typeface="Prompt"/>
              <a:cs typeface="Prompt"/>
              <a:sym typeface="Promp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2300" b="1">
                <a:solidFill>
                  <a:srgbClr val="E46C0A"/>
                </a:solidFill>
                <a:latin typeface="Courier New"/>
                <a:ea typeface="Courier New"/>
                <a:cs typeface="Courier New"/>
                <a:sym typeface="Courier New"/>
              </a:rPr>
              <a:t>WiFi.begin</a:t>
            </a:r>
            <a:r>
              <a:rPr lang="th" sz="2300" b="1"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th" sz="2300" b="1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char* </a:t>
            </a:r>
            <a:r>
              <a:rPr lang="th" sz="2300" b="1">
                <a:latin typeface="Courier New"/>
                <a:ea typeface="Courier New"/>
                <a:cs typeface="Courier New"/>
                <a:sym typeface="Courier New"/>
              </a:rPr>
              <a:t>ssid);</a:t>
            </a:r>
            <a:endParaRPr sz="23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2300" b="1">
                <a:solidFill>
                  <a:srgbClr val="E46C0A"/>
                </a:solidFill>
                <a:latin typeface="Courier New"/>
                <a:ea typeface="Courier New"/>
                <a:cs typeface="Courier New"/>
                <a:sym typeface="Courier New"/>
              </a:rPr>
              <a:t>WiFi.begin</a:t>
            </a:r>
            <a:r>
              <a:rPr lang="th" sz="2300" b="1"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th" sz="2300" b="1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char* </a:t>
            </a:r>
            <a:r>
              <a:rPr lang="th" sz="2300" b="1">
                <a:latin typeface="Courier New"/>
                <a:ea typeface="Courier New"/>
                <a:cs typeface="Courier New"/>
                <a:sym typeface="Courier New"/>
              </a:rPr>
              <a:t>ssid,</a:t>
            </a:r>
            <a:r>
              <a:rPr lang="th" sz="2300" b="1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char* </a:t>
            </a:r>
            <a:r>
              <a:rPr lang="th" sz="2300" b="1">
                <a:latin typeface="Courier New"/>
                <a:ea typeface="Courier New"/>
                <a:cs typeface="Courier New"/>
                <a:sym typeface="Courier New"/>
              </a:rPr>
              <a:t>pass);</a:t>
            </a:r>
            <a:endParaRPr sz="23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2300" b="1">
                <a:latin typeface="Prompt"/>
                <a:ea typeface="Prompt"/>
                <a:cs typeface="Prompt"/>
                <a:sym typeface="Prompt"/>
              </a:rPr>
              <a:t>เช่น</a:t>
            </a:r>
            <a:endParaRPr sz="2300" b="1">
              <a:latin typeface="Prompt"/>
              <a:ea typeface="Prompt"/>
              <a:cs typeface="Prompt"/>
              <a:sym typeface="Promp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2300" b="1">
                <a:solidFill>
                  <a:srgbClr val="E46C0A"/>
                </a:solidFill>
                <a:latin typeface="Courier New"/>
                <a:ea typeface="Courier New"/>
                <a:cs typeface="Courier New"/>
                <a:sym typeface="Courier New"/>
              </a:rPr>
              <a:t>WiFi.begin</a:t>
            </a:r>
            <a:r>
              <a:rPr lang="th" sz="2300" b="1"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th" sz="2300" b="1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"HOMEAP", "12345678"</a:t>
            </a:r>
            <a:r>
              <a:rPr lang="th" sz="2300" b="1"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23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2300" b="1">
                <a:latin typeface="Prompt"/>
                <a:ea typeface="Prompt"/>
                <a:cs typeface="Prompt"/>
                <a:sym typeface="Prompt"/>
              </a:rPr>
              <a:t>ถ้า </a:t>
            </a:r>
            <a:r>
              <a:rPr lang="th" sz="2300" b="1">
                <a:latin typeface="Kanit"/>
                <a:ea typeface="Kanit"/>
                <a:cs typeface="Kanit"/>
                <a:sym typeface="Kanit"/>
              </a:rPr>
              <a:t>access point</a:t>
            </a:r>
            <a:r>
              <a:rPr lang="th" sz="2300" b="1">
                <a:latin typeface="Prompt"/>
                <a:ea typeface="Prompt"/>
                <a:cs typeface="Prompt"/>
                <a:sym typeface="Prompt"/>
              </a:rPr>
              <a:t> ไม่มีการตั้ง </a:t>
            </a:r>
            <a:r>
              <a:rPr lang="th" sz="2300" b="1">
                <a:latin typeface="Kanit"/>
                <a:ea typeface="Kanit"/>
                <a:cs typeface="Kanit"/>
                <a:sym typeface="Kanit"/>
              </a:rPr>
              <a:t>password</a:t>
            </a:r>
            <a:r>
              <a:rPr lang="th" sz="2300" b="1">
                <a:latin typeface="Prompt"/>
                <a:ea typeface="Prompt"/>
                <a:cs typeface="Prompt"/>
                <a:sym typeface="Prompt"/>
              </a:rPr>
              <a:t> ไว้ ก็ไม่ต้องใส่ เช่น</a:t>
            </a:r>
            <a:endParaRPr sz="2300" b="1">
              <a:latin typeface="Prompt"/>
              <a:ea typeface="Prompt"/>
              <a:cs typeface="Prompt"/>
              <a:sym typeface="Promp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2300" b="1">
                <a:solidFill>
                  <a:srgbClr val="E46C0A"/>
                </a:solidFill>
                <a:latin typeface="Courier New"/>
                <a:ea typeface="Courier New"/>
                <a:cs typeface="Courier New"/>
                <a:sym typeface="Courier New"/>
              </a:rPr>
              <a:t>WiFi.begin</a:t>
            </a:r>
            <a:r>
              <a:rPr lang="th" sz="2300" b="1"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th" sz="2300" b="1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"HOMEAP"</a:t>
            </a:r>
            <a:r>
              <a:rPr lang="th" sz="2300" b="1"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23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 b="1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53"/>
          <p:cNvSpPr txBox="1">
            <a:spLocks noGrp="1"/>
          </p:cNvSpPr>
          <p:nvPr>
            <p:ph type="title"/>
          </p:nvPr>
        </p:nvSpPr>
        <p:spPr>
          <a:xfrm>
            <a:off x="98250" y="21800"/>
            <a:ext cx="8826600" cy="80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3000">
                <a:latin typeface="Prompt"/>
                <a:ea typeface="Prompt"/>
                <a:cs typeface="Prompt"/>
                <a:sym typeface="Prompt"/>
              </a:rPr>
              <a:t>การตรวจสอบ</a:t>
            </a:r>
            <a:r>
              <a:rPr lang="th" sz="3000"/>
              <a:t> </a:t>
            </a:r>
            <a:r>
              <a:rPr lang="th" sz="3000">
                <a:latin typeface="Kanit"/>
                <a:ea typeface="Kanit"/>
                <a:cs typeface="Kanit"/>
                <a:sym typeface="Kanit"/>
              </a:rPr>
              <a:t>IP address</a:t>
            </a:r>
            <a:endParaRPr sz="3000">
              <a:latin typeface="Kanit"/>
              <a:ea typeface="Kanit"/>
              <a:cs typeface="Kanit"/>
              <a:sym typeface="Kanit"/>
            </a:endParaRPr>
          </a:p>
        </p:txBody>
      </p:sp>
      <p:sp>
        <p:nvSpPr>
          <p:cNvPr id="372" name="Google Shape;372;p53"/>
          <p:cNvSpPr txBox="1"/>
          <p:nvPr/>
        </p:nvSpPr>
        <p:spPr>
          <a:xfrm>
            <a:off x="729550" y="1392825"/>
            <a:ext cx="7547700" cy="50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2400" b="1">
                <a:latin typeface="Prompt"/>
                <a:ea typeface="Prompt"/>
                <a:cs typeface="Prompt"/>
                <a:sym typeface="Prompt"/>
              </a:rPr>
              <a:t>เราสามารถตรวจสอบ </a:t>
            </a:r>
            <a:r>
              <a:rPr lang="th" sz="2400" b="1">
                <a:latin typeface="Kanit"/>
                <a:ea typeface="Kanit"/>
                <a:cs typeface="Kanit"/>
                <a:sym typeface="Kanit"/>
              </a:rPr>
              <a:t>IP address</a:t>
            </a:r>
            <a:r>
              <a:rPr lang="th" sz="2400" b="1">
                <a:latin typeface="Prompt"/>
                <a:ea typeface="Prompt"/>
                <a:cs typeface="Prompt"/>
                <a:sym typeface="Prompt"/>
              </a:rPr>
              <a:t> โดยใช้คำสั่ง</a:t>
            </a:r>
            <a:endParaRPr sz="2400" b="1">
              <a:latin typeface="Prompt"/>
              <a:ea typeface="Prompt"/>
              <a:cs typeface="Prompt"/>
              <a:sym typeface="Promp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rgbClr val="31859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2400" b="1">
                <a:solidFill>
                  <a:srgbClr val="31859C"/>
                </a:solidFill>
                <a:latin typeface="Courier New"/>
                <a:ea typeface="Courier New"/>
                <a:cs typeface="Courier New"/>
                <a:sym typeface="Courier New"/>
              </a:rPr>
              <a:t>IPAddress </a:t>
            </a:r>
            <a:r>
              <a:rPr lang="th" sz="2400" b="1">
                <a:solidFill>
                  <a:srgbClr val="E46C0A"/>
                </a:solidFill>
                <a:latin typeface="Courier New"/>
                <a:ea typeface="Courier New"/>
                <a:cs typeface="Courier New"/>
                <a:sym typeface="Courier New"/>
              </a:rPr>
              <a:t>localIP</a:t>
            </a:r>
            <a:r>
              <a:rPr lang="th" sz="2400" b="1">
                <a:latin typeface="Courier New"/>
                <a:ea typeface="Courier New"/>
                <a:cs typeface="Courier New"/>
                <a:sym typeface="Courier New"/>
              </a:rPr>
              <a:t>();</a:t>
            </a:r>
            <a:endParaRPr sz="24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2400" b="1">
                <a:latin typeface="Browallia New"/>
                <a:ea typeface="Browallia New"/>
                <a:cs typeface="Browallia New"/>
                <a:sym typeface="Browallia New"/>
              </a:rPr>
              <a:t/>
            </a:r>
            <a:br>
              <a:rPr lang="th" sz="2400" b="1">
                <a:latin typeface="Browallia New"/>
                <a:ea typeface="Browallia New"/>
                <a:cs typeface="Browallia New"/>
                <a:sym typeface="Browallia New"/>
              </a:rPr>
            </a:br>
            <a:r>
              <a:rPr lang="th" sz="2400" b="1">
                <a:latin typeface="Prompt"/>
                <a:ea typeface="Prompt"/>
                <a:cs typeface="Prompt"/>
                <a:sym typeface="Prompt"/>
              </a:rPr>
              <a:t>การคืนค่า</a:t>
            </a:r>
            <a:endParaRPr sz="2400" b="1">
              <a:latin typeface="Prompt"/>
              <a:ea typeface="Prompt"/>
              <a:cs typeface="Prompt"/>
              <a:sym typeface="Promp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2400" b="1">
                <a:latin typeface="Kanit"/>
                <a:ea typeface="Kanit"/>
                <a:cs typeface="Kanit"/>
                <a:sym typeface="Kanit"/>
              </a:rPr>
              <a:t>IPAddress</a:t>
            </a:r>
            <a:r>
              <a:rPr lang="th" sz="2400" b="1">
                <a:latin typeface="Prompt"/>
                <a:ea typeface="Prompt"/>
                <a:cs typeface="Prompt"/>
                <a:sym typeface="Prompt"/>
              </a:rPr>
              <a:t>  เป็นตัวแปรที่อยู่ในรูปแบบอาร์เรย์ 4 ไบต์ที่</a:t>
            </a:r>
            <a:endParaRPr sz="2400" b="1">
              <a:latin typeface="Prompt"/>
              <a:ea typeface="Prompt"/>
              <a:cs typeface="Prompt"/>
              <a:sym typeface="Promp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2400" b="1">
                <a:latin typeface="Prompt"/>
                <a:ea typeface="Prompt"/>
                <a:cs typeface="Prompt"/>
                <a:sym typeface="Prompt"/>
              </a:rPr>
              <a:t>บ่งบอก </a:t>
            </a:r>
            <a:r>
              <a:rPr lang="th" sz="2400" b="1">
                <a:latin typeface="Kanit"/>
                <a:ea typeface="Kanit"/>
                <a:cs typeface="Kanit"/>
                <a:sym typeface="Kanit"/>
              </a:rPr>
              <a:t>IP address</a:t>
            </a:r>
            <a:r>
              <a:rPr lang="th" sz="2400" b="1">
                <a:latin typeface="Prompt"/>
                <a:ea typeface="Prompt"/>
                <a:cs typeface="Prompt"/>
                <a:sym typeface="Prompt"/>
              </a:rPr>
              <a:t> ของบอร์ด</a:t>
            </a:r>
            <a:br>
              <a:rPr lang="th" sz="2400" b="1">
                <a:latin typeface="Prompt"/>
                <a:ea typeface="Prompt"/>
                <a:cs typeface="Prompt"/>
                <a:sym typeface="Prompt"/>
              </a:rPr>
            </a:br>
            <a:r>
              <a:rPr lang="th" sz="2400" b="1">
                <a:latin typeface="Prompt"/>
                <a:ea typeface="Prompt"/>
                <a:cs typeface="Prompt"/>
                <a:sym typeface="Prompt"/>
              </a:rPr>
              <a:t/>
            </a:r>
            <a:br>
              <a:rPr lang="th" sz="2400" b="1">
                <a:latin typeface="Prompt"/>
                <a:ea typeface="Prompt"/>
                <a:cs typeface="Prompt"/>
                <a:sym typeface="Prompt"/>
              </a:rPr>
            </a:br>
            <a:r>
              <a:rPr lang="th" sz="2400" b="1">
                <a:latin typeface="Prompt"/>
                <a:ea typeface="Prompt"/>
                <a:cs typeface="Prompt"/>
                <a:sym typeface="Prompt"/>
              </a:rPr>
              <a:t>สามารถใช้คำสั่งนี้แสดงค่า </a:t>
            </a:r>
            <a:r>
              <a:rPr lang="th" sz="2400" b="1">
                <a:latin typeface="Kanit"/>
                <a:ea typeface="Kanit"/>
                <a:cs typeface="Kanit"/>
                <a:sym typeface="Kanit"/>
              </a:rPr>
              <a:t>IP</a:t>
            </a:r>
            <a:r>
              <a:rPr lang="th" sz="2400" b="1">
                <a:latin typeface="Prompt"/>
                <a:ea typeface="Prompt"/>
                <a:cs typeface="Prompt"/>
                <a:sym typeface="Prompt"/>
              </a:rPr>
              <a:t> ออกมาได้</a:t>
            </a:r>
            <a:endParaRPr sz="2400" b="1">
              <a:latin typeface="Prompt"/>
              <a:ea typeface="Prompt"/>
              <a:cs typeface="Prompt"/>
              <a:sym typeface="Promp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Browallia New"/>
              <a:ea typeface="Browallia New"/>
              <a:cs typeface="Browallia New"/>
              <a:sym typeface="Browallia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2400" b="1">
                <a:solidFill>
                  <a:srgbClr val="E46C0A"/>
                </a:solidFill>
                <a:latin typeface="Courier New"/>
                <a:ea typeface="Courier New"/>
                <a:cs typeface="Courier New"/>
                <a:sym typeface="Courier New"/>
              </a:rPr>
              <a:t>Serial.println</a:t>
            </a:r>
            <a:r>
              <a:rPr lang="th" sz="2400" b="1"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th" sz="2400" b="1">
                <a:solidFill>
                  <a:srgbClr val="E46C0A"/>
                </a:solidFill>
                <a:latin typeface="Courier New"/>
                <a:ea typeface="Courier New"/>
                <a:cs typeface="Courier New"/>
                <a:sym typeface="Courier New"/>
              </a:rPr>
              <a:t>WiFi.localIP</a:t>
            </a:r>
            <a:r>
              <a:rPr lang="th" sz="2400" b="1">
                <a:latin typeface="Courier New"/>
                <a:ea typeface="Courier New"/>
                <a:cs typeface="Courier New"/>
                <a:sym typeface="Courier New"/>
              </a:rPr>
              <a:t>()); </a:t>
            </a:r>
            <a:endParaRPr sz="24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rgbClr val="38761D"/>
              </a:solidFill>
              <a:latin typeface="Browallia New"/>
              <a:ea typeface="Browallia New"/>
              <a:cs typeface="Browallia New"/>
              <a:sym typeface="Browallia New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54"/>
          <p:cNvSpPr txBox="1">
            <a:spLocks noGrp="1"/>
          </p:cNvSpPr>
          <p:nvPr>
            <p:ph type="title"/>
          </p:nvPr>
        </p:nvSpPr>
        <p:spPr>
          <a:xfrm>
            <a:off x="98250" y="21800"/>
            <a:ext cx="8826600" cy="80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3000">
                <a:latin typeface="Kanit"/>
                <a:ea typeface="Kanit"/>
                <a:cs typeface="Kanit"/>
                <a:sym typeface="Kanit"/>
              </a:rPr>
              <a:t>LAB 11-Wifi</a:t>
            </a:r>
            <a:endParaRPr sz="3000">
              <a:latin typeface="Kanit"/>
              <a:ea typeface="Kanit"/>
              <a:cs typeface="Kanit"/>
              <a:sym typeface="Kanit"/>
            </a:endParaRPr>
          </a:p>
        </p:txBody>
      </p:sp>
      <p:sp>
        <p:nvSpPr>
          <p:cNvPr id="378" name="Google Shape;378;p54"/>
          <p:cNvSpPr txBox="1"/>
          <p:nvPr/>
        </p:nvSpPr>
        <p:spPr>
          <a:xfrm>
            <a:off x="225500" y="1116525"/>
            <a:ext cx="8582400" cy="5529300"/>
          </a:xfrm>
          <a:prstGeom prst="rect">
            <a:avLst/>
          </a:prstGeom>
          <a:noFill/>
          <a:ln w="38100" cap="flat" cmpd="sng">
            <a:solidFill>
              <a:srgbClr val="A4C2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th" sz="1800" b="1">
                <a:solidFill>
                  <a:srgbClr val="004A43"/>
                </a:solidFill>
                <a:latin typeface="Courier New"/>
                <a:ea typeface="Courier New"/>
                <a:cs typeface="Courier New"/>
                <a:sym typeface="Courier New"/>
              </a:rPr>
              <a:t>#include </a:t>
            </a:r>
            <a:r>
              <a:rPr lang="th" sz="1800" b="1">
                <a:solidFill>
                  <a:srgbClr val="80000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th" sz="1800" b="1">
                <a:solidFill>
                  <a:srgbClr val="40015A"/>
                </a:solidFill>
                <a:latin typeface="Courier New"/>
                <a:ea typeface="Courier New"/>
                <a:cs typeface="Courier New"/>
                <a:sym typeface="Courier New"/>
              </a:rPr>
              <a:t>ESP8266WiFi.h</a:t>
            </a:r>
            <a:r>
              <a:rPr lang="th" sz="1800" b="1">
                <a:solidFill>
                  <a:srgbClr val="80000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th" sz="1800" b="1">
                <a:latin typeface="Courier New"/>
                <a:ea typeface="Courier New"/>
                <a:cs typeface="Courier New"/>
                <a:sym typeface="Courier New"/>
              </a:rPr>
              <a:t/>
            </a:r>
            <a:br>
              <a:rPr lang="th" sz="1800" b="1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th" sz="1800" b="1">
                <a:solidFill>
                  <a:srgbClr val="800000"/>
                </a:solidFill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th" sz="1800" b="1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th" sz="1800" b="1">
                <a:solidFill>
                  <a:srgbClr val="800000"/>
                </a:solidFill>
                <a:latin typeface="Courier New"/>
                <a:ea typeface="Courier New"/>
                <a:cs typeface="Courier New"/>
                <a:sym typeface="Courier New"/>
              </a:rPr>
              <a:t>char</a:t>
            </a:r>
            <a:r>
              <a:rPr lang="th" sz="1800" b="1">
                <a:solidFill>
                  <a:srgbClr val="808030"/>
                </a:solidFill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th" sz="1800" b="1">
                <a:latin typeface="Courier New"/>
                <a:ea typeface="Courier New"/>
                <a:cs typeface="Courier New"/>
                <a:sym typeface="Courier New"/>
              </a:rPr>
              <a:t> ssid     </a:t>
            </a:r>
            <a:r>
              <a:rPr lang="th" sz="1800" b="1">
                <a:solidFill>
                  <a:srgbClr val="808030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th" sz="1800" b="1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th" sz="1800" b="1">
                <a:solidFill>
                  <a:srgbClr val="800000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th" sz="1800" b="1">
                <a:solidFill>
                  <a:srgbClr val="0000E6"/>
                </a:solidFill>
                <a:latin typeface="Courier New"/>
                <a:ea typeface="Courier New"/>
                <a:cs typeface="Courier New"/>
                <a:sym typeface="Courier New"/>
              </a:rPr>
              <a:t>NETPIE1</a:t>
            </a:r>
            <a:r>
              <a:rPr lang="th" sz="1800" b="1">
                <a:solidFill>
                  <a:srgbClr val="800000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th" sz="1800" b="1">
                <a:solidFill>
                  <a:srgbClr val="800080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r>
              <a:rPr lang="th" sz="1800" b="1">
                <a:latin typeface="Courier New"/>
                <a:ea typeface="Courier New"/>
                <a:cs typeface="Courier New"/>
                <a:sym typeface="Courier New"/>
              </a:rPr>
              <a:t/>
            </a:r>
            <a:br>
              <a:rPr lang="th" sz="1800" b="1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th" sz="1800" b="1">
                <a:solidFill>
                  <a:srgbClr val="800000"/>
                </a:solidFill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th" sz="1800" b="1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th" sz="1800" b="1">
                <a:solidFill>
                  <a:srgbClr val="800000"/>
                </a:solidFill>
                <a:latin typeface="Courier New"/>
                <a:ea typeface="Courier New"/>
                <a:cs typeface="Courier New"/>
                <a:sym typeface="Courier New"/>
              </a:rPr>
              <a:t>char</a:t>
            </a:r>
            <a:r>
              <a:rPr lang="th" sz="1800" b="1">
                <a:solidFill>
                  <a:srgbClr val="808030"/>
                </a:solidFill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th" sz="1800" b="1">
                <a:latin typeface="Courier New"/>
                <a:ea typeface="Courier New"/>
                <a:cs typeface="Courier New"/>
                <a:sym typeface="Courier New"/>
              </a:rPr>
              <a:t> password </a:t>
            </a:r>
            <a:r>
              <a:rPr lang="th" sz="1800" b="1">
                <a:solidFill>
                  <a:srgbClr val="808030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th" sz="1800" b="1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th" sz="1800" b="1">
                <a:solidFill>
                  <a:srgbClr val="800000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th" sz="1800" b="1">
                <a:solidFill>
                  <a:srgbClr val="0000E6"/>
                </a:solidFill>
                <a:latin typeface="Courier New"/>
                <a:ea typeface="Courier New"/>
                <a:cs typeface="Courier New"/>
                <a:sym typeface="Courier New"/>
              </a:rPr>
              <a:t>netpie1234</a:t>
            </a:r>
            <a:r>
              <a:rPr lang="th" sz="1800" b="1">
                <a:solidFill>
                  <a:srgbClr val="800000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th" sz="1800" b="1">
                <a:solidFill>
                  <a:srgbClr val="800080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r>
              <a:rPr lang="th" sz="1800" b="1">
                <a:latin typeface="Courier New"/>
                <a:ea typeface="Courier New"/>
                <a:cs typeface="Courier New"/>
                <a:sym typeface="Courier New"/>
              </a:rPr>
              <a:t> </a:t>
            </a:r>
            <a:br>
              <a:rPr lang="th" sz="1800" b="1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th" sz="1800" b="1">
                <a:solidFill>
                  <a:srgbClr val="800000"/>
                </a:solidFill>
                <a:latin typeface="Courier New"/>
                <a:ea typeface="Courier New"/>
                <a:cs typeface="Courier New"/>
                <a:sym typeface="Courier New"/>
              </a:rPr>
              <a:t>void</a:t>
            </a:r>
            <a:r>
              <a:rPr lang="th" sz="1800" b="1">
                <a:latin typeface="Courier New"/>
                <a:ea typeface="Courier New"/>
                <a:cs typeface="Courier New"/>
                <a:sym typeface="Courier New"/>
              </a:rPr>
              <a:t> setup</a:t>
            </a:r>
            <a:r>
              <a:rPr lang="th" sz="1800" b="1">
                <a:solidFill>
                  <a:srgbClr val="808030"/>
                </a:solidFill>
                <a:latin typeface="Courier New"/>
                <a:ea typeface="Courier New"/>
                <a:cs typeface="Courier New"/>
                <a:sym typeface="Courier New"/>
              </a:rPr>
              <a:t>()</a:t>
            </a:r>
            <a:r>
              <a:rPr lang="th" sz="1800" b="1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th" sz="1800" b="1">
                <a:solidFill>
                  <a:srgbClr val="800080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th" sz="1800" b="1">
                <a:latin typeface="Courier New"/>
                <a:ea typeface="Courier New"/>
                <a:cs typeface="Courier New"/>
                <a:sym typeface="Courier New"/>
              </a:rPr>
              <a:t/>
            </a:r>
            <a:br>
              <a:rPr lang="th" sz="1800" b="1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th" sz="1800" b="1">
                <a:latin typeface="Courier New"/>
                <a:ea typeface="Courier New"/>
                <a:cs typeface="Courier New"/>
                <a:sym typeface="Courier New"/>
              </a:rPr>
              <a:t>  Serial</a:t>
            </a:r>
            <a:r>
              <a:rPr lang="th" sz="1800" b="1">
                <a:solidFill>
                  <a:srgbClr val="808030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th" sz="1800" b="1">
                <a:latin typeface="Courier New"/>
                <a:ea typeface="Courier New"/>
                <a:cs typeface="Courier New"/>
                <a:sym typeface="Courier New"/>
              </a:rPr>
              <a:t>begin</a:t>
            </a:r>
            <a:r>
              <a:rPr lang="th" sz="1800" b="1">
                <a:solidFill>
                  <a:srgbClr val="80803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th" sz="1800" b="1">
                <a:solidFill>
                  <a:srgbClr val="008C00"/>
                </a:solidFill>
                <a:latin typeface="Courier New"/>
                <a:ea typeface="Courier New"/>
                <a:cs typeface="Courier New"/>
                <a:sym typeface="Courier New"/>
              </a:rPr>
              <a:t>115200</a:t>
            </a:r>
            <a:r>
              <a:rPr lang="th" sz="1800" b="1">
                <a:solidFill>
                  <a:srgbClr val="808030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th" sz="1800" b="1">
                <a:solidFill>
                  <a:srgbClr val="800080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r>
              <a:rPr lang="th" sz="1800" b="1">
                <a:latin typeface="Courier New"/>
                <a:ea typeface="Courier New"/>
                <a:cs typeface="Courier New"/>
                <a:sym typeface="Courier New"/>
              </a:rPr>
              <a:t/>
            </a:r>
            <a:br>
              <a:rPr lang="th" sz="1800" b="1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th" sz="1800" b="1">
                <a:latin typeface="Courier New"/>
                <a:ea typeface="Courier New"/>
                <a:cs typeface="Courier New"/>
                <a:sym typeface="Courier New"/>
              </a:rPr>
              <a:t>  WiFi</a:t>
            </a:r>
            <a:r>
              <a:rPr lang="th" sz="1800" b="1">
                <a:solidFill>
                  <a:srgbClr val="808030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th" sz="1800" b="1">
                <a:latin typeface="Courier New"/>
                <a:ea typeface="Courier New"/>
                <a:cs typeface="Courier New"/>
                <a:sym typeface="Courier New"/>
              </a:rPr>
              <a:t>begin</a:t>
            </a:r>
            <a:r>
              <a:rPr lang="th" sz="1800" b="1">
                <a:solidFill>
                  <a:srgbClr val="80803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th" sz="1800" b="1">
                <a:latin typeface="Courier New"/>
                <a:ea typeface="Courier New"/>
                <a:cs typeface="Courier New"/>
                <a:sym typeface="Courier New"/>
              </a:rPr>
              <a:t>ssid</a:t>
            </a:r>
            <a:r>
              <a:rPr lang="th" sz="1800" b="1">
                <a:solidFill>
                  <a:srgbClr val="808030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th" sz="1800" b="1">
                <a:latin typeface="Courier New"/>
                <a:ea typeface="Courier New"/>
                <a:cs typeface="Courier New"/>
                <a:sym typeface="Courier New"/>
              </a:rPr>
              <a:t> password</a:t>
            </a:r>
            <a:r>
              <a:rPr lang="th" sz="1800" b="1">
                <a:solidFill>
                  <a:srgbClr val="808030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th" sz="1800" b="1">
                <a:solidFill>
                  <a:srgbClr val="800080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r>
              <a:rPr lang="th" sz="1800" b="1">
                <a:latin typeface="Courier New"/>
                <a:ea typeface="Courier New"/>
                <a:cs typeface="Courier New"/>
                <a:sym typeface="Courier New"/>
              </a:rPr>
              <a:t/>
            </a:r>
            <a:br>
              <a:rPr lang="th" sz="1800" b="1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th" sz="1800" b="1"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th" sz="1800" b="1">
                <a:solidFill>
                  <a:srgbClr val="800000"/>
                </a:solidFill>
                <a:latin typeface="Courier New"/>
                <a:ea typeface="Courier New"/>
                <a:cs typeface="Courier New"/>
                <a:sym typeface="Courier New"/>
              </a:rPr>
              <a:t>while</a:t>
            </a:r>
            <a:r>
              <a:rPr lang="th" sz="1800" b="1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th" sz="1800" b="1">
                <a:solidFill>
                  <a:srgbClr val="80803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th" sz="1800" b="1">
                <a:latin typeface="Courier New"/>
                <a:ea typeface="Courier New"/>
                <a:cs typeface="Courier New"/>
                <a:sym typeface="Courier New"/>
              </a:rPr>
              <a:t>WiFi</a:t>
            </a:r>
            <a:r>
              <a:rPr lang="th" sz="1800" b="1">
                <a:solidFill>
                  <a:srgbClr val="808030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th" sz="1800" b="1">
                <a:latin typeface="Courier New"/>
                <a:ea typeface="Courier New"/>
                <a:cs typeface="Courier New"/>
                <a:sym typeface="Courier New"/>
              </a:rPr>
              <a:t>status</a:t>
            </a:r>
            <a:r>
              <a:rPr lang="th" sz="1800" b="1">
                <a:solidFill>
                  <a:srgbClr val="808030"/>
                </a:solidFill>
                <a:latin typeface="Courier New"/>
                <a:ea typeface="Courier New"/>
                <a:cs typeface="Courier New"/>
                <a:sym typeface="Courier New"/>
              </a:rPr>
              <a:t>()</a:t>
            </a:r>
            <a:r>
              <a:rPr lang="th" sz="1800" b="1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th" sz="1800" b="1">
                <a:solidFill>
                  <a:srgbClr val="808030"/>
                </a:solidFill>
                <a:latin typeface="Courier New"/>
                <a:ea typeface="Courier New"/>
                <a:cs typeface="Courier New"/>
                <a:sym typeface="Courier New"/>
              </a:rPr>
              <a:t>!=</a:t>
            </a:r>
            <a:r>
              <a:rPr lang="th" sz="1800" b="1">
                <a:latin typeface="Courier New"/>
                <a:ea typeface="Courier New"/>
                <a:cs typeface="Courier New"/>
                <a:sym typeface="Courier New"/>
              </a:rPr>
              <a:t> WL_CONNECTED</a:t>
            </a:r>
            <a:r>
              <a:rPr lang="th" sz="1800" b="1">
                <a:solidFill>
                  <a:srgbClr val="808030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th" sz="1800" b="1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th" sz="1800" b="1">
                <a:solidFill>
                  <a:srgbClr val="800080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th" sz="1800" b="1"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br>
              <a:rPr lang="th" sz="1800" b="1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th" sz="1800" b="1">
                <a:latin typeface="Courier New"/>
                <a:ea typeface="Courier New"/>
                <a:cs typeface="Courier New"/>
                <a:sym typeface="Courier New"/>
              </a:rPr>
              <a:t>    delay</a:t>
            </a:r>
            <a:r>
              <a:rPr lang="th" sz="1800" b="1">
                <a:solidFill>
                  <a:srgbClr val="80803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th" sz="1800" b="1">
                <a:solidFill>
                  <a:srgbClr val="008C00"/>
                </a:solidFill>
                <a:latin typeface="Courier New"/>
                <a:ea typeface="Courier New"/>
                <a:cs typeface="Courier New"/>
                <a:sym typeface="Courier New"/>
              </a:rPr>
              <a:t>500</a:t>
            </a:r>
            <a:r>
              <a:rPr lang="th" sz="1800" b="1">
                <a:solidFill>
                  <a:srgbClr val="808030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th" sz="1800" b="1">
                <a:solidFill>
                  <a:srgbClr val="800080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r>
              <a:rPr lang="th" sz="1800" b="1">
                <a:latin typeface="Courier New"/>
                <a:ea typeface="Courier New"/>
                <a:cs typeface="Courier New"/>
                <a:sym typeface="Courier New"/>
              </a:rPr>
              <a:t/>
            </a:r>
            <a:br>
              <a:rPr lang="th" sz="1800" b="1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th" sz="1800" b="1">
                <a:latin typeface="Courier New"/>
                <a:ea typeface="Courier New"/>
                <a:cs typeface="Courier New"/>
                <a:sym typeface="Courier New"/>
              </a:rPr>
              <a:t>    Serial</a:t>
            </a:r>
            <a:r>
              <a:rPr lang="th" sz="1800" b="1">
                <a:solidFill>
                  <a:srgbClr val="808030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th" sz="1800" b="1"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th" sz="1800" b="1">
                <a:solidFill>
                  <a:srgbClr val="80803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th" sz="1800" b="1">
                <a:solidFill>
                  <a:srgbClr val="800000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th" sz="1800" b="1">
                <a:solidFill>
                  <a:srgbClr val="0000E6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th" sz="1800" b="1">
                <a:solidFill>
                  <a:srgbClr val="800000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th" sz="1800" b="1">
                <a:solidFill>
                  <a:srgbClr val="808030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th" sz="1800" b="1">
                <a:solidFill>
                  <a:srgbClr val="800080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r>
              <a:rPr lang="th" sz="1800" b="1">
                <a:latin typeface="Courier New"/>
                <a:ea typeface="Courier New"/>
                <a:cs typeface="Courier New"/>
                <a:sym typeface="Courier New"/>
              </a:rPr>
              <a:t/>
            </a:r>
            <a:br>
              <a:rPr lang="th" sz="1800" b="1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th" sz="1800" b="1"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th" sz="1800" b="1">
                <a:solidFill>
                  <a:srgbClr val="800080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lang="th" sz="1800" b="1">
                <a:latin typeface="Courier New"/>
                <a:ea typeface="Courier New"/>
                <a:cs typeface="Courier New"/>
                <a:sym typeface="Courier New"/>
              </a:rPr>
              <a:t/>
            </a:r>
            <a:br>
              <a:rPr lang="th" sz="1800" b="1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th" sz="1800" b="1">
                <a:latin typeface="Courier New"/>
                <a:ea typeface="Courier New"/>
                <a:cs typeface="Courier New"/>
                <a:sym typeface="Courier New"/>
              </a:rPr>
              <a:t>  Serial</a:t>
            </a:r>
            <a:r>
              <a:rPr lang="th" sz="1800" b="1">
                <a:solidFill>
                  <a:srgbClr val="808030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th" sz="1800" b="1">
                <a:latin typeface="Courier New"/>
                <a:ea typeface="Courier New"/>
                <a:cs typeface="Courier New"/>
                <a:sym typeface="Courier New"/>
              </a:rPr>
              <a:t>println</a:t>
            </a:r>
            <a:r>
              <a:rPr lang="th" sz="1800" b="1">
                <a:solidFill>
                  <a:srgbClr val="80803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th" sz="1800" b="1">
                <a:solidFill>
                  <a:srgbClr val="800000"/>
                </a:solidFill>
                <a:latin typeface="Courier New"/>
                <a:ea typeface="Courier New"/>
                <a:cs typeface="Courier New"/>
                <a:sym typeface="Courier New"/>
              </a:rPr>
              <a:t>""</a:t>
            </a:r>
            <a:r>
              <a:rPr lang="th" sz="1800" b="1">
                <a:solidFill>
                  <a:srgbClr val="808030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th" sz="1800" b="1">
                <a:solidFill>
                  <a:srgbClr val="800080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r>
              <a:rPr lang="th" sz="1800" b="1">
                <a:latin typeface="Courier New"/>
                <a:ea typeface="Courier New"/>
                <a:cs typeface="Courier New"/>
                <a:sym typeface="Courier New"/>
              </a:rPr>
              <a:t/>
            </a:r>
            <a:br>
              <a:rPr lang="th" sz="1800" b="1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th" sz="1800" b="1">
                <a:latin typeface="Courier New"/>
                <a:ea typeface="Courier New"/>
                <a:cs typeface="Courier New"/>
                <a:sym typeface="Courier New"/>
              </a:rPr>
              <a:t>  Serial</a:t>
            </a:r>
            <a:r>
              <a:rPr lang="th" sz="1800" b="1">
                <a:solidFill>
                  <a:srgbClr val="808030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th" sz="1800" b="1">
                <a:latin typeface="Courier New"/>
                <a:ea typeface="Courier New"/>
                <a:cs typeface="Courier New"/>
                <a:sym typeface="Courier New"/>
              </a:rPr>
              <a:t>println</a:t>
            </a:r>
            <a:r>
              <a:rPr lang="th" sz="1800" b="1">
                <a:solidFill>
                  <a:srgbClr val="80803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th" sz="1800" b="1">
                <a:solidFill>
                  <a:srgbClr val="800000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th" sz="1800" b="1">
                <a:solidFill>
                  <a:srgbClr val="0000E6"/>
                </a:solidFill>
                <a:latin typeface="Courier New"/>
                <a:ea typeface="Courier New"/>
                <a:cs typeface="Courier New"/>
                <a:sym typeface="Courier New"/>
              </a:rPr>
              <a:t>WiFi connected</a:t>
            </a:r>
            <a:r>
              <a:rPr lang="th" sz="1800" b="1">
                <a:solidFill>
                  <a:srgbClr val="800000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th" sz="1800" b="1">
                <a:solidFill>
                  <a:srgbClr val="808030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th" sz="1800" b="1">
                <a:solidFill>
                  <a:srgbClr val="800080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r>
              <a:rPr lang="th" sz="1800" b="1">
                <a:latin typeface="Courier New"/>
                <a:ea typeface="Courier New"/>
                <a:cs typeface="Courier New"/>
                <a:sym typeface="Courier New"/>
              </a:rPr>
              <a:t>  </a:t>
            </a:r>
            <a:br>
              <a:rPr lang="th" sz="1800" b="1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th" sz="1800" b="1">
                <a:latin typeface="Courier New"/>
                <a:ea typeface="Courier New"/>
                <a:cs typeface="Courier New"/>
                <a:sym typeface="Courier New"/>
              </a:rPr>
              <a:t>  Serial</a:t>
            </a:r>
            <a:r>
              <a:rPr lang="th" sz="1800" b="1">
                <a:solidFill>
                  <a:srgbClr val="808030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th" sz="1800" b="1">
                <a:latin typeface="Courier New"/>
                <a:ea typeface="Courier New"/>
                <a:cs typeface="Courier New"/>
                <a:sym typeface="Courier New"/>
              </a:rPr>
              <a:t>println</a:t>
            </a:r>
            <a:r>
              <a:rPr lang="th" sz="1800" b="1">
                <a:solidFill>
                  <a:srgbClr val="80803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th" sz="1800" b="1">
                <a:solidFill>
                  <a:srgbClr val="800000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th" sz="1800" b="1">
                <a:solidFill>
                  <a:srgbClr val="0000E6"/>
                </a:solidFill>
                <a:latin typeface="Courier New"/>
                <a:ea typeface="Courier New"/>
                <a:cs typeface="Courier New"/>
                <a:sym typeface="Courier New"/>
              </a:rPr>
              <a:t>IP address: </a:t>
            </a:r>
            <a:r>
              <a:rPr lang="th" sz="1800" b="1">
                <a:solidFill>
                  <a:srgbClr val="800000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th" sz="1800" b="1">
                <a:solidFill>
                  <a:srgbClr val="808030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th" sz="1800" b="1">
                <a:solidFill>
                  <a:srgbClr val="800080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r>
              <a:rPr lang="th" sz="1800" b="1">
                <a:latin typeface="Courier New"/>
                <a:ea typeface="Courier New"/>
                <a:cs typeface="Courier New"/>
                <a:sym typeface="Courier New"/>
              </a:rPr>
              <a:t/>
            </a:r>
            <a:br>
              <a:rPr lang="th" sz="1800" b="1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th" sz="1800" b="1">
                <a:latin typeface="Courier New"/>
                <a:ea typeface="Courier New"/>
                <a:cs typeface="Courier New"/>
                <a:sym typeface="Courier New"/>
              </a:rPr>
              <a:t>  Serial</a:t>
            </a:r>
            <a:r>
              <a:rPr lang="th" sz="1800" b="1">
                <a:solidFill>
                  <a:srgbClr val="808030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th" sz="1800" b="1">
                <a:latin typeface="Courier New"/>
                <a:ea typeface="Courier New"/>
                <a:cs typeface="Courier New"/>
                <a:sym typeface="Courier New"/>
              </a:rPr>
              <a:t>println</a:t>
            </a:r>
            <a:r>
              <a:rPr lang="th" sz="1800" b="1">
                <a:solidFill>
                  <a:srgbClr val="80803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th" sz="1800" b="1">
                <a:latin typeface="Courier New"/>
                <a:ea typeface="Courier New"/>
                <a:cs typeface="Courier New"/>
                <a:sym typeface="Courier New"/>
              </a:rPr>
              <a:t>WiFi</a:t>
            </a:r>
            <a:r>
              <a:rPr lang="th" sz="1800" b="1">
                <a:solidFill>
                  <a:srgbClr val="808030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th" sz="1800" b="1">
                <a:latin typeface="Courier New"/>
                <a:ea typeface="Courier New"/>
                <a:cs typeface="Courier New"/>
                <a:sym typeface="Courier New"/>
              </a:rPr>
              <a:t>localIP</a:t>
            </a:r>
            <a:r>
              <a:rPr lang="th" sz="1800" b="1">
                <a:solidFill>
                  <a:srgbClr val="808030"/>
                </a:solidFill>
                <a:latin typeface="Courier New"/>
                <a:ea typeface="Courier New"/>
                <a:cs typeface="Courier New"/>
                <a:sym typeface="Courier New"/>
              </a:rPr>
              <a:t>())</a:t>
            </a:r>
            <a:r>
              <a:rPr lang="th" sz="1800" b="1">
                <a:solidFill>
                  <a:srgbClr val="800080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r>
              <a:rPr lang="th" sz="1800" b="1">
                <a:latin typeface="Courier New"/>
                <a:ea typeface="Courier New"/>
                <a:cs typeface="Courier New"/>
                <a:sym typeface="Courier New"/>
              </a:rPr>
              <a:t/>
            </a:r>
            <a:br>
              <a:rPr lang="th" sz="1800" b="1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th" sz="1800" b="1">
                <a:solidFill>
                  <a:srgbClr val="800080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lang="th" sz="1800" b="1">
                <a:latin typeface="Courier New"/>
                <a:ea typeface="Courier New"/>
                <a:cs typeface="Courier New"/>
                <a:sym typeface="Courier New"/>
              </a:rPr>
              <a:t/>
            </a:r>
            <a:br>
              <a:rPr lang="th" sz="1800" b="1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th" sz="1800" b="1">
                <a:solidFill>
                  <a:srgbClr val="800000"/>
                </a:solidFill>
                <a:latin typeface="Courier New"/>
                <a:ea typeface="Courier New"/>
                <a:cs typeface="Courier New"/>
                <a:sym typeface="Courier New"/>
              </a:rPr>
              <a:t>void</a:t>
            </a:r>
            <a:r>
              <a:rPr lang="th" sz="1800" b="1">
                <a:latin typeface="Courier New"/>
                <a:ea typeface="Courier New"/>
                <a:cs typeface="Courier New"/>
                <a:sym typeface="Courier New"/>
              </a:rPr>
              <a:t> loop</a:t>
            </a:r>
            <a:r>
              <a:rPr lang="th" sz="1800" b="1">
                <a:solidFill>
                  <a:srgbClr val="808030"/>
                </a:solidFill>
                <a:latin typeface="Courier New"/>
                <a:ea typeface="Courier New"/>
                <a:cs typeface="Courier New"/>
                <a:sym typeface="Courier New"/>
              </a:rPr>
              <a:t>()</a:t>
            </a:r>
            <a:r>
              <a:rPr lang="th" sz="1800" b="1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th" sz="1800" b="1">
                <a:solidFill>
                  <a:srgbClr val="800080"/>
                </a:solidFill>
                <a:latin typeface="Courier New"/>
                <a:ea typeface="Courier New"/>
                <a:cs typeface="Courier New"/>
                <a:sym typeface="Courier New"/>
              </a:rPr>
              <a:t>{}</a:t>
            </a:r>
            <a:endParaRPr b="1">
              <a:solidFill>
                <a:srgbClr val="004A43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79" name="Google Shape;379;p54"/>
          <p:cNvSpPr txBox="1"/>
          <p:nvPr/>
        </p:nvSpPr>
        <p:spPr>
          <a:xfrm>
            <a:off x="5152350" y="4521700"/>
            <a:ext cx="3772500" cy="22587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2400" b="1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  ............</a:t>
            </a:r>
            <a:endParaRPr sz="2400" b="1">
              <a:solidFill>
                <a:srgbClr val="1155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2400" b="1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  WiFi connected</a:t>
            </a:r>
            <a:endParaRPr sz="2400" b="1">
              <a:solidFill>
                <a:srgbClr val="1155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2400" b="1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  IP address:</a:t>
            </a:r>
            <a:endParaRPr sz="2400" b="1">
              <a:solidFill>
                <a:srgbClr val="1155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2400" b="1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  192.168.1.3</a:t>
            </a:r>
            <a:endParaRPr sz="2400" b="1">
              <a:solidFill>
                <a:srgbClr val="1155CC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9"/>
          <p:cNvSpPr txBox="1">
            <a:spLocks noGrp="1"/>
          </p:cNvSpPr>
          <p:nvPr>
            <p:ph type="title"/>
          </p:nvPr>
        </p:nvSpPr>
        <p:spPr>
          <a:xfrm>
            <a:off x="98250" y="21800"/>
            <a:ext cx="8826600" cy="80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 smtClean="0">
                <a:latin typeface="Prompt"/>
                <a:ea typeface="Prompt"/>
                <a:cs typeface="Prompt"/>
                <a:sym typeface="Prompt"/>
              </a:rPr>
              <a:t>Connection  </a:t>
            </a:r>
            <a:endParaRPr sz="3000" dirty="0">
              <a:latin typeface="Prompt"/>
              <a:ea typeface="Prompt"/>
              <a:cs typeface="Prompt"/>
              <a:sym typeface="Prompt"/>
            </a:endParaRPr>
          </a:p>
        </p:txBody>
      </p:sp>
      <p:pic>
        <p:nvPicPr>
          <p:cNvPr id="109" name="Google Shape;10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6875" y="1190150"/>
            <a:ext cx="8105225" cy="512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5"/>
          <p:cNvSpPr txBox="1">
            <a:spLocks noGrp="1"/>
          </p:cNvSpPr>
          <p:nvPr>
            <p:ph type="title"/>
          </p:nvPr>
        </p:nvSpPr>
        <p:spPr>
          <a:xfrm>
            <a:off x="98250" y="21800"/>
            <a:ext cx="8826600" cy="80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3000">
                <a:latin typeface="Prompt"/>
                <a:ea typeface="Prompt"/>
                <a:cs typeface="Prompt"/>
                <a:sym typeface="Prompt"/>
              </a:rPr>
              <a:t>การตรวจสอบสถานะ</a:t>
            </a:r>
            <a:r>
              <a:rPr lang="th" sz="3000"/>
              <a:t> </a:t>
            </a:r>
            <a:r>
              <a:rPr lang="th" sz="3000">
                <a:latin typeface="Kanit"/>
                <a:ea typeface="Kanit"/>
                <a:cs typeface="Kanit"/>
                <a:sym typeface="Kanit"/>
              </a:rPr>
              <a:t>Wifi</a:t>
            </a:r>
            <a:endParaRPr sz="3000">
              <a:latin typeface="Kanit"/>
              <a:ea typeface="Kanit"/>
              <a:cs typeface="Kanit"/>
              <a:sym typeface="Kanit"/>
            </a:endParaRPr>
          </a:p>
        </p:txBody>
      </p:sp>
      <p:sp>
        <p:nvSpPr>
          <p:cNvPr id="385" name="Google Shape;385;p55"/>
          <p:cNvSpPr txBox="1"/>
          <p:nvPr/>
        </p:nvSpPr>
        <p:spPr>
          <a:xfrm>
            <a:off x="729550" y="1392825"/>
            <a:ext cx="7547700" cy="50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2400" b="1">
                <a:latin typeface="Prompt"/>
                <a:ea typeface="Prompt"/>
                <a:cs typeface="Prompt"/>
                <a:sym typeface="Prompt"/>
              </a:rPr>
              <a:t>เราสามารถตรวจสอบสถานะ </a:t>
            </a:r>
            <a:r>
              <a:rPr lang="th" sz="2400" b="1">
                <a:latin typeface="Kanit"/>
                <a:ea typeface="Kanit"/>
                <a:cs typeface="Kanit"/>
                <a:sym typeface="Kanit"/>
              </a:rPr>
              <a:t>WIFI</a:t>
            </a:r>
            <a:r>
              <a:rPr lang="th" sz="2400" b="1">
                <a:latin typeface="Prompt"/>
                <a:ea typeface="Prompt"/>
                <a:cs typeface="Prompt"/>
                <a:sym typeface="Prompt"/>
              </a:rPr>
              <a:t> โดยใช้คำสั่ง</a:t>
            </a:r>
            <a:endParaRPr sz="2400" b="1">
              <a:latin typeface="Prompt"/>
              <a:ea typeface="Prompt"/>
              <a:cs typeface="Prompt"/>
              <a:sym typeface="Promp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rgbClr val="31859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2400" b="1">
                <a:solidFill>
                  <a:srgbClr val="31859C"/>
                </a:solidFill>
                <a:latin typeface="Courier New"/>
                <a:ea typeface="Courier New"/>
                <a:cs typeface="Courier New"/>
                <a:sym typeface="Courier New"/>
              </a:rPr>
              <a:t>Wl_status_t </a:t>
            </a:r>
            <a:r>
              <a:rPr lang="th" sz="2400" b="1">
                <a:solidFill>
                  <a:srgbClr val="E46C0A"/>
                </a:solidFill>
                <a:latin typeface="Courier New"/>
                <a:ea typeface="Courier New"/>
                <a:cs typeface="Courier New"/>
                <a:sym typeface="Courier New"/>
              </a:rPr>
              <a:t>WiFi.status</a:t>
            </a:r>
            <a:r>
              <a:rPr lang="th" sz="2400" b="1">
                <a:latin typeface="Courier New"/>
                <a:ea typeface="Courier New"/>
                <a:cs typeface="Courier New"/>
                <a:sym typeface="Courier New"/>
              </a:rPr>
              <a:t>();</a:t>
            </a:r>
            <a:endParaRPr sz="24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600" b="1">
                <a:latin typeface="Courier New"/>
                <a:ea typeface="Courier New"/>
                <a:cs typeface="Courier New"/>
                <a:sym typeface="Courier New"/>
              </a:rPr>
              <a:t/>
            </a:r>
            <a:br>
              <a:rPr lang="th" sz="1600" b="1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th" sz="1800" b="1">
                <a:latin typeface="Prompt"/>
                <a:ea typeface="Prompt"/>
                <a:cs typeface="Prompt"/>
                <a:sym typeface="Prompt"/>
              </a:rPr>
              <a:t>การคืนค่า</a:t>
            </a:r>
            <a:endParaRPr sz="1800" b="1">
              <a:latin typeface="Prompt"/>
              <a:ea typeface="Prompt"/>
              <a:cs typeface="Prompt"/>
              <a:sym typeface="Promp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800" b="1">
                <a:solidFill>
                  <a:srgbClr val="38761D"/>
                </a:solidFill>
                <a:latin typeface="Courier New"/>
                <a:ea typeface="Courier New"/>
                <a:cs typeface="Courier New"/>
                <a:sym typeface="Courier New"/>
              </a:rPr>
              <a:t>WL_IDLE_STATUS (0)    = </a:t>
            </a:r>
            <a:r>
              <a:rPr lang="th" sz="1800">
                <a:solidFill>
                  <a:srgbClr val="38761D"/>
                </a:solidFill>
                <a:latin typeface="Prompt"/>
                <a:ea typeface="Prompt"/>
                <a:cs typeface="Prompt"/>
                <a:sym typeface="Prompt"/>
              </a:rPr>
              <a:t>กำลังทำการเชื่อมต่อ</a:t>
            </a:r>
            <a:endParaRPr sz="1800">
              <a:solidFill>
                <a:srgbClr val="38761D"/>
              </a:solidFill>
              <a:latin typeface="Prompt"/>
              <a:ea typeface="Prompt"/>
              <a:cs typeface="Prompt"/>
              <a:sym typeface="Promp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800" b="1">
                <a:solidFill>
                  <a:srgbClr val="38761D"/>
                </a:solidFill>
                <a:latin typeface="Courier New"/>
                <a:ea typeface="Courier New"/>
                <a:cs typeface="Courier New"/>
                <a:sym typeface="Courier New"/>
              </a:rPr>
              <a:t>WL_NO_SSID_AVAIL (1)  = </a:t>
            </a:r>
            <a:r>
              <a:rPr lang="th" sz="1800">
                <a:solidFill>
                  <a:srgbClr val="38761D"/>
                </a:solidFill>
                <a:latin typeface="Prompt"/>
                <a:ea typeface="Prompt"/>
                <a:cs typeface="Prompt"/>
                <a:sym typeface="Prompt"/>
              </a:rPr>
              <a:t>ไม่พบ access point ที่ต่อได้</a:t>
            </a:r>
            <a:endParaRPr sz="1800">
              <a:solidFill>
                <a:srgbClr val="38761D"/>
              </a:solidFill>
              <a:latin typeface="Prompt"/>
              <a:ea typeface="Prompt"/>
              <a:cs typeface="Prompt"/>
              <a:sym typeface="Promp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800" b="1">
                <a:solidFill>
                  <a:srgbClr val="38761D"/>
                </a:solidFill>
                <a:latin typeface="Courier New"/>
                <a:ea typeface="Courier New"/>
                <a:cs typeface="Courier New"/>
                <a:sym typeface="Courier New"/>
              </a:rPr>
              <a:t>WL_SCAN_COMPLETED (2) = </a:t>
            </a:r>
            <a:r>
              <a:rPr lang="th" sz="1800">
                <a:solidFill>
                  <a:srgbClr val="38761D"/>
                </a:solidFill>
                <a:latin typeface="Prompt"/>
                <a:ea typeface="Prompt"/>
                <a:cs typeface="Prompt"/>
                <a:sym typeface="Prompt"/>
              </a:rPr>
              <a:t>สแกนเครือข่ายเสร็จสมบูรณ์</a:t>
            </a:r>
            <a:endParaRPr sz="1800">
              <a:solidFill>
                <a:srgbClr val="38761D"/>
              </a:solidFill>
              <a:latin typeface="Prompt"/>
              <a:ea typeface="Prompt"/>
              <a:cs typeface="Prompt"/>
              <a:sym typeface="Promp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800" b="1">
                <a:solidFill>
                  <a:srgbClr val="38761D"/>
                </a:solidFill>
                <a:latin typeface="Courier New"/>
                <a:ea typeface="Courier New"/>
                <a:cs typeface="Courier New"/>
                <a:sym typeface="Courier New"/>
              </a:rPr>
              <a:t>WL_CONNECTED (3)      = </a:t>
            </a:r>
            <a:r>
              <a:rPr lang="th" sz="1800">
                <a:solidFill>
                  <a:srgbClr val="38761D"/>
                </a:solidFill>
                <a:latin typeface="Prompt"/>
                <a:ea typeface="Prompt"/>
                <a:cs typeface="Prompt"/>
                <a:sym typeface="Prompt"/>
              </a:rPr>
              <a:t>เชื่อมต่อ access point เสร็จสมบูรณ์</a:t>
            </a:r>
            <a:endParaRPr sz="1800">
              <a:solidFill>
                <a:srgbClr val="38761D"/>
              </a:solidFill>
              <a:latin typeface="Prompt"/>
              <a:ea typeface="Prompt"/>
              <a:cs typeface="Prompt"/>
              <a:sym typeface="Promp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800" b="1">
                <a:solidFill>
                  <a:srgbClr val="38761D"/>
                </a:solidFill>
                <a:latin typeface="Courier New"/>
                <a:ea typeface="Courier New"/>
                <a:cs typeface="Courier New"/>
                <a:sym typeface="Courier New"/>
              </a:rPr>
              <a:t>WL_CONNECT_FAILED (4) = </a:t>
            </a:r>
            <a:r>
              <a:rPr lang="th" sz="1800">
                <a:solidFill>
                  <a:srgbClr val="38761D"/>
                </a:solidFill>
                <a:latin typeface="Prompt"/>
                <a:ea typeface="Prompt"/>
                <a:cs typeface="Prompt"/>
                <a:sym typeface="Prompt"/>
              </a:rPr>
              <a:t>การเชื่อมต่อ access point ล้มเหลว</a:t>
            </a:r>
            <a:endParaRPr sz="1800">
              <a:solidFill>
                <a:srgbClr val="38761D"/>
              </a:solidFill>
              <a:latin typeface="Prompt"/>
              <a:ea typeface="Prompt"/>
              <a:cs typeface="Prompt"/>
              <a:sym typeface="Promp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800" b="1">
                <a:solidFill>
                  <a:srgbClr val="38761D"/>
                </a:solidFill>
                <a:latin typeface="Courier New"/>
                <a:ea typeface="Courier New"/>
                <a:cs typeface="Courier New"/>
                <a:sym typeface="Courier New"/>
              </a:rPr>
              <a:t>WL_CONNECTION_LOST (5)= </a:t>
            </a:r>
            <a:r>
              <a:rPr lang="th" sz="1800">
                <a:solidFill>
                  <a:srgbClr val="38761D"/>
                </a:solidFill>
                <a:latin typeface="Prompt"/>
                <a:ea typeface="Prompt"/>
                <a:cs typeface="Prompt"/>
                <a:sym typeface="Prompt"/>
              </a:rPr>
              <a:t>การเชื่อมต่อจาก access point หลุด</a:t>
            </a:r>
            <a:endParaRPr sz="1800">
              <a:solidFill>
                <a:srgbClr val="38761D"/>
              </a:solidFill>
              <a:latin typeface="Prompt"/>
              <a:ea typeface="Prompt"/>
              <a:cs typeface="Prompt"/>
              <a:sym typeface="Promp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1800" b="1">
                <a:solidFill>
                  <a:srgbClr val="38761D"/>
                </a:solidFill>
                <a:latin typeface="Courier New"/>
                <a:ea typeface="Courier New"/>
                <a:cs typeface="Courier New"/>
                <a:sym typeface="Courier New"/>
              </a:rPr>
              <a:t>WL_DISCONNECTED (6)   = </a:t>
            </a:r>
            <a:r>
              <a:rPr lang="th" sz="1800">
                <a:solidFill>
                  <a:srgbClr val="38761D"/>
                </a:solidFill>
                <a:latin typeface="Prompt"/>
                <a:ea typeface="Prompt"/>
                <a:cs typeface="Prompt"/>
                <a:sym typeface="Prompt"/>
              </a:rPr>
              <a:t>ปิดการเชื่อมต่อ</a:t>
            </a:r>
            <a:endParaRPr sz="1800">
              <a:solidFill>
                <a:srgbClr val="38761D"/>
              </a:solidFill>
              <a:latin typeface="Prompt"/>
              <a:ea typeface="Prompt"/>
              <a:cs typeface="Prompt"/>
              <a:sym typeface="Promp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rgbClr val="38761D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56"/>
          <p:cNvSpPr txBox="1">
            <a:spLocks noGrp="1"/>
          </p:cNvSpPr>
          <p:nvPr>
            <p:ph type="title"/>
          </p:nvPr>
        </p:nvSpPr>
        <p:spPr>
          <a:xfrm>
            <a:off x="98250" y="21800"/>
            <a:ext cx="8826600" cy="80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3000">
                <a:latin typeface="Kanit"/>
                <a:ea typeface="Kanit"/>
                <a:cs typeface="Kanit"/>
                <a:sym typeface="Kanit"/>
              </a:rPr>
              <a:t>LAB 12-WebClient</a:t>
            </a:r>
            <a:endParaRPr sz="3000">
              <a:latin typeface="Kanit"/>
              <a:ea typeface="Kanit"/>
              <a:cs typeface="Kanit"/>
              <a:sym typeface="Kanit"/>
            </a:endParaRPr>
          </a:p>
        </p:txBody>
      </p:sp>
      <p:sp>
        <p:nvSpPr>
          <p:cNvPr id="391" name="Google Shape;391;p56"/>
          <p:cNvSpPr txBox="1"/>
          <p:nvPr/>
        </p:nvSpPr>
        <p:spPr>
          <a:xfrm>
            <a:off x="563100" y="903175"/>
            <a:ext cx="7334400" cy="588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1000" b="1" dirty="0">
                <a:solidFill>
                  <a:srgbClr val="004A43"/>
                </a:solidFill>
                <a:latin typeface="Courier New"/>
                <a:ea typeface="Courier New"/>
                <a:cs typeface="Courier New"/>
                <a:sym typeface="Courier New"/>
              </a:rPr>
              <a:t>#include </a:t>
            </a:r>
            <a:r>
              <a:rPr lang="th" sz="1000" b="1" dirty="0">
                <a:solidFill>
                  <a:srgbClr val="80000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th" sz="1000" b="1" dirty="0">
                <a:solidFill>
                  <a:srgbClr val="40015A"/>
                </a:solidFill>
                <a:latin typeface="Courier New"/>
                <a:ea typeface="Courier New"/>
                <a:cs typeface="Courier New"/>
                <a:sym typeface="Courier New"/>
              </a:rPr>
              <a:t>ESP8266WiFi.h</a:t>
            </a:r>
            <a:r>
              <a:rPr lang="th" sz="1000" b="1" dirty="0">
                <a:solidFill>
                  <a:srgbClr val="80000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th" sz="1000" b="1" dirty="0">
                <a:latin typeface="Courier New"/>
                <a:ea typeface="Courier New"/>
                <a:cs typeface="Courier New"/>
                <a:sym typeface="Courier New"/>
              </a:rPr>
              <a:t/>
            </a:r>
            <a:br>
              <a:rPr lang="th" sz="1000" b="1" dirty="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th" sz="1000" b="1" dirty="0">
                <a:solidFill>
                  <a:srgbClr val="004A43"/>
                </a:solidFill>
                <a:latin typeface="Courier New"/>
                <a:ea typeface="Courier New"/>
                <a:cs typeface="Courier New"/>
                <a:sym typeface="Courier New"/>
              </a:rPr>
              <a:t>#include </a:t>
            </a:r>
            <a:r>
              <a:rPr lang="th" sz="1000" b="1" dirty="0">
                <a:solidFill>
                  <a:srgbClr val="80000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th" sz="1000" b="1" dirty="0">
                <a:solidFill>
                  <a:srgbClr val="40015A"/>
                </a:solidFill>
                <a:latin typeface="Courier New"/>
                <a:ea typeface="Courier New"/>
                <a:cs typeface="Courier New"/>
                <a:sym typeface="Courier New"/>
              </a:rPr>
              <a:t>ESP8266HTTPClient.h</a:t>
            </a:r>
            <a:r>
              <a:rPr lang="th" sz="1000" b="1" dirty="0">
                <a:solidFill>
                  <a:srgbClr val="80000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th" sz="1000" b="1" dirty="0">
                <a:latin typeface="Courier New"/>
                <a:ea typeface="Courier New"/>
                <a:cs typeface="Courier New"/>
                <a:sym typeface="Courier New"/>
              </a:rPr>
              <a:t/>
            </a:r>
            <a:br>
              <a:rPr lang="th" sz="1000" b="1" dirty="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th" sz="1000" b="1" dirty="0">
                <a:solidFill>
                  <a:srgbClr val="800000"/>
                </a:solidFill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th" sz="1000" b="1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th" sz="1000" b="1" dirty="0">
                <a:solidFill>
                  <a:srgbClr val="800000"/>
                </a:solidFill>
                <a:latin typeface="Courier New"/>
                <a:ea typeface="Courier New"/>
                <a:cs typeface="Courier New"/>
                <a:sym typeface="Courier New"/>
              </a:rPr>
              <a:t>char</a:t>
            </a:r>
            <a:r>
              <a:rPr lang="th" sz="1000" b="1" dirty="0">
                <a:solidFill>
                  <a:srgbClr val="808030"/>
                </a:solidFill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th" sz="1000" b="1" dirty="0">
                <a:latin typeface="Courier New"/>
                <a:ea typeface="Courier New"/>
                <a:cs typeface="Courier New"/>
                <a:sym typeface="Courier New"/>
              </a:rPr>
              <a:t> ssid     </a:t>
            </a:r>
            <a:r>
              <a:rPr lang="th" sz="1000" b="1" dirty="0">
                <a:solidFill>
                  <a:srgbClr val="808030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th" sz="1000" b="1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th" sz="1000" b="1" dirty="0">
                <a:solidFill>
                  <a:srgbClr val="800000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th" sz="1000" b="1" dirty="0">
                <a:solidFill>
                  <a:srgbClr val="0000E6"/>
                </a:solidFill>
                <a:latin typeface="Courier New"/>
                <a:ea typeface="Courier New"/>
                <a:cs typeface="Courier New"/>
                <a:sym typeface="Courier New"/>
              </a:rPr>
              <a:t>netpie1</a:t>
            </a:r>
            <a:r>
              <a:rPr lang="th" sz="1000" b="1" dirty="0">
                <a:solidFill>
                  <a:srgbClr val="800000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th" sz="1000" b="1" dirty="0">
                <a:solidFill>
                  <a:srgbClr val="800080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r>
              <a:rPr lang="th" sz="1000" b="1" dirty="0">
                <a:latin typeface="Courier New"/>
                <a:ea typeface="Courier New"/>
                <a:cs typeface="Courier New"/>
                <a:sym typeface="Courier New"/>
              </a:rPr>
              <a:t/>
            </a:r>
            <a:br>
              <a:rPr lang="th" sz="1000" b="1" dirty="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th" sz="1000" b="1" dirty="0">
                <a:solidFill>
                  <a:srgbClr val="800000"/>
                </a:solidFill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th" sz="1000" b="1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th" sz="1000" b="1" dirty="0">
                <a:solidFill>
                  <a:srgbClr val="800000"/>
                </a:solidFill>
                <a:latin typeface="Courier New"/>
                <a:ea typeface="Courier New"/>
                <a:cs typeface="Courier New"/>
                <a:sym typeface="Courier New"/>
              </a:rPr>
              <a:t>char</a:t>
            </a:r>
            <a:r>
              <a:rPr lang="th" sz="1000" b="1" dirty="0">
                <a:solidFill>
                  <a:srgbClr val="808030"/>
                </a:solidFill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th" sz="1000" b="1" dirty="0">
                <a:latin typeface="Courier New"/>
                <a:ea typeface="Courier New"/>
                <a:cs typeface="Courier New"/>
                <a:sym typeface="Courier New"/>
              </a:rPr>
              <a:t> password </a:t>
            </a:r>
            <a:r>
              <a:rPr lang="th" sz="1000" b="1" dirty="0">
                <a:solidFill>
                  <a:srgbClr val="808030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th" sz="1000" b="1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th" sz="1000" b="1" dirty="0">
                <a:solidFill>
                  <a:srgbClr val="800000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th" sz="1000" b="1" dirty="0">
                <a:solidFill>
                  <a:srgbClr val="0000E6"/>
                </a:solidFill>
                <a:latin typeface="Courier New"/>
                <a:ea typeface="Courier New"/>
                <a:cs typeface="Courier New"/>
                <a:sym typeface="Courier New"/>
              </a:rPr>
              <a:t>netpie1234</a:t>
            </a:r>
            <a:r>
              <a:rPr lang="th" sz="1000" b="1" dirty="0">
                <a:solidFill>
                  <a:srgbClr val="800000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th" sz="1000" b="1" dirty="0">
                <a:solidFill>
                  <a:srgbClr val="800080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r>
              <a:rPr lang="th" sz="1000" b="1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br>
              <a:rPr lang="th" sz="1000" b="1" dirty="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th" sz="1000" b="1" dirty="0">
                <a:solidFill>
                  <a:srgbClr val="800000"/>
                </a:solidFill>
                <a:latin typeface="Courier New"/>
                <a:ea typeface="Courier New"/>
                <a:cs typeface="Courier New"/>
                <a:sym typeface="Courier New"/>
              </a:rPr>
              <a:t>void</a:t>
            </a:r>
            <a:r>
              <a:rPr lang="th" sz="1000" b="1" dirty="0">
                <a:latin typeface="Courier New"/>
                <a:ea typeface="Courier New"/>
                <a:cs typeface="Courier New"/>
                <a:sym typeface="Courier New"/>
              </a:rPr>
              <a:t> setup</a:t>
            </a:r>
            <a:r>
              <a:rPr lang="th" sz="1000" b="1" dirty="0">
                <a:solidFill>
                  <a:srgbClr val="808030"/>
                </a:solidFill>
                <a:latin typeface="Courier New"/>
                <a:ea typeface="Courier New"/>
                <a:cs typeface="Courier New"/>
                <a:sym typeface="Courier New"/>
              </a:rPr>
              <a:t>()</a:t>
            </a:r>
            <a:r>
              <a:rPr lang="th" sz="1000" b="1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th" sz="1000" b="1" dirty="0">
                <a:solidFill>
                  <a:srgbClr val="800080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th" sz="1000" b="1" dirty="0">
                <a:latin typeface="Courier New"/>
                <a:ea typeface="Courier New"/>
                <a:cs typeface="Courier New"/>
                <a:sym typeface="Courier New"/>
              </a:rPr>
              <a:t/>
            </a:r>
            <a:br>
              <a:rPr lang="th" sz="1000" b="1" dirty="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th" sz="1000" b="1" dirty="0">
                <a:latin typeface="Courier New"/>
                <a:ea typeface="Courier New"/>
                <a:cs typeface="Courier New"/>
                <a:sym typeface="Courier New"/>
              </a:rPr>
              <a:t>	Serial</a:t>
            </a:r>
            <a:r>
              <a:rPr lang="th" sz="1000" b="1" dirty="0">
                <a:solidFill>
                  <a:srgbClr val="808030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th" sz="1000" b="1" dirty="0">
                <a:latin typeface="Courier New"/>
                <a:ea typeface="Courier New"/>
                <a:cs typeface="Courier New"/>
                <a:sym typeface="Courier New"/>
              </a:rPr>
              <a:t>begin</a:t>
            </a:r>
            <a:r>
              <a:rPr lang="th" sz="1000" b="1" dirty="0">
                <a:solidFill>
                  <a:srgbClr val="80803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th" sz="1000" b="1" dirty="0">
                <a:solidFill>
                  <a:srgbClr val="008C00"/>
                </a:solidFill>
                <a:latin typeface="Courier New"/>
                <a:ea typeface="Courier New"/>
                <a:cs typeface="Courier New"/>
                <a:sym typeface="Courier New"/>
              </a:rPr>
              <a:t>115200</a:t>
            </a:r>
            <a:r>
              <a:rPr lang="th" sz="1000" b="1" dirty="0">
                <a:solidFill>
                  <a:srgbClr val="808030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th" sz="1000" b="1" dirty="0">
                <a:solidFill>
                  <a:srgbClr val="800080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r>
              <a:rPr lang="th" sz="1000" b="1" dirty="0">
                <a:latin typeface="Courier New"/>
                <a:ea typeface="Courier New"/>
                <a:cs typeface="Courier New"/>
                <a:sym typeface="Courier New"/>
              </a:rPr>
              <a:t/>
            </a:r>
            <a:br>
              <a:rPr lang="th" sz="1000" b="1" dirty="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th" sz="1000" b="1" dirty="0">
                <a:latin typeface="Courier New"/>
                <a:ea typeface="Courier New"/>
                <a:cs typeface="Courier New"/>
                <a:sym typeface="Courier New"/>
              </a:rPr>
              <a:t>	WiFi</a:t>
            </a:r>
            <a:r>
              <a:rPr lang="th" sz="1000" b="1" dirty="0">
                <a:solidFill>
                  <a:srgbClr val="808030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th" sz="1000" b="1" dirty="0">
                <a:latin typeface="Courier New"/>
                <a:ea typeface="Courier New"/>
                <a:cs typeface="Courier New"/>
                <a:sym typeface="Courier New"/>
              </a:rPr>
              <a:t>begin</a:t>
            </a:r>
            <a:r>
              <a:rPr lang="th" sz="1000" b="1" dirty="0">
                <a:solidFill>
                  <a:srgbClr val="80803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th" sz="1000" b="1" dirty="0">
                <a:latin typeface="Courier New"/>
                <a:ea typeface="Courier New"/>
                <a:cs typeface="Courier New"/>
                <a:sym typeface="Courier New"/>
              </a:rPr>
              <a:t>ssid</a:t>
            </a:r>
            <a:r>
              <a:rPr lang="th" sz="1000" b="1" dirty="0">
                <a:solidFill>
                  <a:srgbClr val="808030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th" sz="1000" b="1" dirty="0">
                <a:latin typeface="Courier New"/>
                <a:ea typeface="Courier New"/>
                <a:cs typeface="Courier New"/>
                <a:sym typeface="Courier New"/>
              </a:rPr>
              <a:t> password</a:t>
            </a:r>
            <a:r>
              <a:rPr lang="th" sz="1000" b="1" dirty="0">
                <a:solidFill>
                  <a:srgbClr val="808030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th" sz="1000" b="1" dirty="0">
                <a:solidFill>
                  <a:srgbClr val="800080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r>
              <a:rPr lang="th" sz="1000" b="1" dirty="0">
                <a:latin typeface="Courier New"/>
                <a:ea typeface="Courier New"/>
                <a:cs typeface="Courier New"/>
                <a:sym typeface="Courier New"/>
              </a:rPr>
              <a:t/>
            </a:r>
            <a:br>
              <a:rPr lang="th" sz="1000" b="1" dirty="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th" sz="1000" b="1" dirty="0"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lang="th" sz="1000" b="1" dirty="0">
                <a:solidFill>
                  <a:srgbClr val="800000"/>
                </a:solidFill>
                <a:latin typeface="Courier New"/>
                <a:ea typeface="Courier New"/>
                <a:cs typeface="Courier New"/>
                <a:sym typeface="Courier New"/>
              </a:rPr>
              <a:t>while</a:t>
            </a:r>
            <a:r>
              <a:rPr lang="th" sz="1000" b="1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th" sz="1000" b="1" dirty="0">
                <a:solidFill>
                  <a:srgbClr val="80803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th" sz="1000" b="1" dirty="0">
                <a:latin typeface="Courier New"/>
                <a:ea typeface="Courier New"/>
                <a:cs typeface="Courier New"/>
                <a:sym typeface="Courier New"/>
              </a:rPr>
              <a:t>WiFi</a:t>
            </a:r>
            <a:r>
              <a:rPr lang="th" sz="1000" b="1" dirty="0">
                <a:solidFill>
                  <a:srgbClr val="808030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th" sz="1000" b="1" dirty="0">
                <a:latin typeface="Courier New"/>
                <a:ea typeface="Courier New"/>
                <a:cs typeface="Courier New"/>
                <a:sym typeface="Courier New"/>
              </a:rPr>
              <a:t>status</a:t>
            </a:r>
            <a:r>
              <a:rPr lang="th" sz="1000" b="1" dirty="0">
                <a:solidFill>
                  <a:srgbClr val="808030"/>
                </a:solidFill>
                <a:latin typeface="Courier New"/>
                <a:ea typeface="Courier New"/>
                <a:cs typeface="Courier New"/>
                <a:sym typeface="Courier New"/>
              </a:rPr>
              <a:t>()</a:t>
            </a:r>
            <a:r>
              <a:rPr lang="th" sz="1000" b="1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th" sz="1000" b="1" dirty="0">
                <a:solidFill>
                  <a:srgbClr val="808030"/>
                </a:solidFill>
                <a:latin typeface="Courier New"/>
                <a:ea typeface="Courier New"/>
                <a:cs typeface="Courier New"/>
                <a:sym typeface="Courier New"/>
              </a:rPr>
              <a:t>!=</a:t>
            </a:r>
            <a:r>
              <a:rPr lang="th" sz="1000" b="1" dirty="0">
                <a:latin typeface="Courier New"/>
                <a:ea typeface="Courier New"/>
                <a:cs typeface="Courier New"/>
                <a:sym typeface="Courier New"/>
              </a:rPr>
              <a:t> WL_CONNECTED</a:t>
            </a:r>
            <a:r>
              <a:rPr lang="th" sz="1000" b="1" dirty="0">
                <a:solidFill>
                  <a:srgbClr val="808030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th" sz="1000" b="1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th" sz="1000" b="1" dirty="0">
                <a:solidFill>
                  <a:srgbClr val="800080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th" sz="1000" b="1" dirty="0"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br>
              <a:rPr lang="th" sz="1000" b="1" dirty="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th" sz="1000" b="1" dirty="0">
                <a:latin typeface="Courier New"/>
                <a:ea typeface="Courier New"/>
                <a:cs typeface="Courier New"/>
                <a:sym typeface="Courier New"/>
              </a:rPr>
              <a:t>		delay</a:t>
            </a:r>
            <a:r>
              <a:rPr lang="th" sz="1000" b="1" dirty="0">
                <a:solidFill>
                  <a:srgbClr val="80803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th" sz="1000" b="1" dirty="0">
                <a:solidFill>
                  <a:srgbClr val="008C00"/>
                </a:solidFill>
                <a:latin typeface="Courier New"/>
                <a:ea typeface="Courier New"/>
                <a:cs typeface="Courier New"/>
                <a:sym typeface="Courier New"/>
              </a:rPr>
              <a:t>500</a:t>
            </a:r>
            <a:r>
              <a:rPr lang="th" sz="1000" b="1" dirty="0">
                <a:solidFill>
                  <a:srgbClr val="808030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th" sz="1000" b="1" dirty="0">
                <a:solidFill>
                  <a:srgbClr val="800080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r>
              <a:rPr lang="th" sz="1000" b="1" dirty="0">
                <a:latin typeface="Courier New"/>
                <a:ea typeface="Courier New"/>
                <a:cs typeface="Courier New"/>
                <a:sym typeface="Courier New"/>
              </a:rPr>
              <a:t/>
            </a:r>
            <a:br>
              <a:rPr lang="th" sz="1000" b="1" dirty="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th" sz="1000" b="1" dirty="0">
                <a:latin typeface="Courier New"/>
                <a:ea typeface="Courier New"/>
                <a:cs typeface="Courier New"/>
                <a:sym typeface="Courier New"/>
              </a:rPr>
              <a:t>		Serial</a:t>
            </a:r>
            <a:r>
              <a:rPr lang="th" sz="1000" b="1" dirty="0">
                <a:solidFill>
                  <a:srgbClr val="808030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th" sz="1000" b="1" dirty="0"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th" sz="1000" b="1" dirty="0">
                <a:solidFill>
                  <a:srgbClr val="80803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th" sz="1000" b="1" dirty="0">
                <a:solidFill>
                  <a:srgbClr val="800000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th" sz="1000" b="1" dirty="0">
                <a:solidFill>
                  <a:srgbClr val="0000E6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th" sz="1000" b="1" dirty="0">
                <a:solidFill>
                  <a:srgbClr val="800000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th" sz="1000" b="1" dirty="0">
                <a:solidFill>
                  <a:srgbClr val="808030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th" sz="1000" b="1" dirty="0">
                <a:solidFill>
                  <a:srgbClr val="800080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r>
              <a:rPr lang="th" sz="1000" b="1" dirty="0">
                <a:latin typeface="Courier New"/>
                <a:ea typeface="Courier New"/>
                <a:cs typeface="Courier New"/>
                <a:sym typeface="Courier New"/>
              </a:rPr>
              <a:t/>
            </a:r>
            <a:br>
              <a:rPr lang="th" sz="1000" b="1" dirty="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th" sz="1000" b="1" dirty="0"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lang="th" sz="1000" b="1" dirty="0">
                <a:solidFill>
                  <a:srgbClr val="800080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lang="th" sz="1000" b="1" dirty="0">
                <a:latin typeface="Courier New"/>
                <a:ea typeface="Courier New"/>
                <a:cs typeface="Courier New"/>
                <a:sym typeface="Courier New"/>
              </a:rPr>
              <a:t/>
            </a:r>
            <a:br>
              <a:rPr lang="th" sz="1000" b="1" dirty="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th" sz="1000" b="1" dirty="0">
                <a:latin typeface="Courier New"/>
                <a:ea typeface="Courier New"/>
                <a:cs typeface="Courier New"/>
                <a:sym typeface="Courier New"/>
              </a:rPr>
              <a:t>	Serial</a:t>
            </a:r>
            <a:r>
              <a:rPr lang="th" sz="1000" b="1" dirty="0">
                <a:solidFill>
                  <a:srgbClr val="808030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th" sz="1000" b="1" dirty="0">
                <a:latin typeface="Courier New"/>
                <a:ea typeface="Courier New"/>
                <a:cs typeface="Courier New"/>
                <a:sym typeface="Courier New"/>
              </a:rPr>
              <a:t>println</a:t>
            </a:r>
            <a:r>
              <a:rPr lang="th" sz="1000" b="1" dirty="0">
                <a:solidFill>
                  <a:srgbClr val="80803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th" sz="1000" b="1" dirty="0">
                <a:solidFill>
                  <a:srgbClr val="800000"/>
                </a:solidFill>
                <a:latin typeface="Courier New"/>
                <a:ea typeface="Courier New"/>
                <a:cs typeface="Courier New"/>
                <a:sym typeface="Courier New"/>
              </a:rPr>
              <a:t>""</a:t>
            </a:r>
            <a:r>
              <a:rPr lang="th" sz="1000" b="1" dirty="0">
                <a:solidFill>
                  <a:srgbClr val="808030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th" sz="1000" b="1" dirty="0">
                <a:solidFill>
                  <a:srgbClr val="800080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r>
              <a:rPr lang="th" sz="1000" b="1" dirty="0">
                <a:latin typeface="Courier New"/>
                <a:ea typeface="Courier New"/>
                <a:cs typeface="Courier New"/>
                <a:sym typeface="Courier New"/>
              </a:rPr>
              <a:t/>
            </a:r>
            <a:br>
              <a:rPr lang="th" sz="1000" b="1" dirty="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th" sz="1000" b="1" dirty="0">
                <a:latin typeface="Courier New"/>
                <a:ea typeface="Courier New"/>
                <a:cs typeface="Courier New"/>
                <a:sym typeface="Courier New"/>
              </a:rPr>
              <a:t>	Serial</a:t>
            </a:r>
            <a:r>
              <a:rPr lang="th" sz="1000" b="1" dirty="0">
                <a:solidFill>
                  <a:srgbClr val="808030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th" sz="1000" b="1" dirty="0">
                <a:latin typeface="Courier New"/>
                <a:ea typeface="Courier New"/>
                <a:cs typeface="Courier New"/>
                <a:sym typeface="Courier New"/>
              </a:rPr>
              <a:t>println</a:t>
            </a:r>
            <a:r>
              <a:rPr lang="th" sz="1000" b="1" dirty="0">
                <a:solidFill>
                  <a:srgbClr val="80803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th" sz="1000" b="1" dirty="0">
                <a:solidFill>
                  <a:srgbClr val="800000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th" sz="1000" b="1" dirty="0">
                <a:solidFill>
                  <a:srgbClr val="0000E6"/>
                </a:solidFill>
                <a:latin typeface="Courier New"/>
                <a:ea typeface="Courier New"/>
                <a:cs typeface="Courier New"/>
                <a:sym typeface="Courier New"/>
              </a:rPr>
              <a:t>WiFi connected</a:t>
            </a:r>
            <a:r>
              <a:rPr lang="th" sz="1000" b="1" dirty="0">
                <a:solidFill>
                  <a:srgbClr val="800000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th" sz="1000" b="1" dirty="0">
                <a:solidFill>
                  <a:srgbClr val="808030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th" sz="1000" b="1" dirty="0">
                <a:solidFill>
                  <a:srgbClr val="800080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r>
              <a:rPr lang="th" sz="1000" b="1" dirty="0">
                <a:latin typeface="Courier New"/>
                <a:ea typeface="Courier New"/>
                <a:cs typeface="Courier New"/>
                <a:sym typeface="Courier New"/>
              </a:rPr>
              <a:t>  </a:t>
            </a:r>
            <a:br>
              <a:rPr lang="th" sz="1000" b="1" dirty="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th" sz="1000" b="1" dirty="0">
                <a:latin typeface="Courier New"/>
                <a:ea typeface="Courier New"/>
                <a:cs typeface="Courier New"/>
                <a:sym typeface="Courier New"/>
              </a:rPr>
              <a:t>	Serial</a:t>
            </a:r>
            <a:r>
              <a:rPr lang="th" sz="1000" b="1" dirty="0">
                <a:solidFill>
                  <a:srgbClr val="808030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th" sz="1000" b="1" dirty="0">
                <a:latin typeface="Courier New"/>
                <a:ea typeface="Courier New"/>
                <a:cs typeface="Courier New"/>
                <a:sym typeface="Courier New"/>
              </a:rPr>
              <a:t>println</a:t>
            </a:r>
            <a:r>
              <a:rPr lang="th" sz="1000" b="1" dirty="0">
                <a:solidFill>
                  <a:srgbClr val="80803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th" sz="1000" b="1" dirty="0">
                <a:solidFill>
                  <a:srgbClr val="800000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th" sz="1000" b="1" dirty="0">
                <a:solidFill>
                  <a:srgbClr val="0000E6"/>
                </a:solidFill>
                <a:latin typeface="Courier New"/>
                <a:ea typeface="Courier New"/>
                <a:cs typeface="Courier New"/>
                <a:sym typeface="Courier New"/>
              </a:rPr>
              <a:t>IP address: </a:t>
            </a:r>
            <a:r>
              <a:rPr lang="th" sz="1000" b="1" dirty="0">
                <a:solidFill>
                  <a:srgbClr val="800000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th" sz="1000" b="1" dirty="0">
                <a:solidFill>
                  <a:srgbClr val="808030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th" sz="1000" b="1" dirty="0">
                <a:solidFill>
                  <a:srgbClr val="800080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r>
              <a:rPr lang="th" sz="1000" b="1" dirty="0">
                <a:latin typeface="Courier New"/>
                <a:ea typeface="Courier New"/>
                <a:cs typeface="Courier New"/>
                <a:sym typeface="Courier New"/>
              </a:rPr>
              <a:t/>
            </a:r>
            <a:br>
              <a:rPr lang="th" sz="1000" b="1" dirty="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th" sz="1000" b="1" dirty="0">
                <a:latin typeface="Courier New"/>
                <a:ea typeface="Courier New"/>
                <a:cs typeface="Courier New"/>
                <a:sym typeface="Courier New"/>
              </a:rPr>
              <a:t>	Serial</a:t>
            </a:r>
            <a:r>
              <a:rPr lang="th" sz="1000" b="1" dirty="0">
                <a:solidFill>
                  <a:srgbClr val="808030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th" sz="1000" b="1" dirty="0">
                <a:latin typeface="Courier New"/>
                <a:ea typeface="Courier New"/>
                <a:cs typeface="Courier New"/>
                <a:sym typeface="Courier New"/>
              </a:rPr>
              <a:t>println</a:t>
            </a:r>
            <a:r>
              <a:rPr lang="th" sz="1000" b="1" dirty="0">
                <a:solidFill>
                  <a:srgbClr val="80803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th" sz="1000" b="1" dirty="0">
                <a:latin typeface="Courier New"/>
                <a:ea typeface="Courier New"/>
                <a:cs typeface="Courier New"/>
                <a:sym typeface="Courier New"/>
              </a:rPr>
              <a:t>WiFi</a:t>
            </a:r>
            <a:r>
              <a:rPr lang="th" sz="1000" b="1" dirty="0">
                <a:solidFill>
                  <a:srgbClr val="808030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th" sz="1000" b="1" dirty="0">
                <a:latin typeface="Courier New"/>
                <a:ea typeface="Courier New"/>
                <a:cs typeface="Courier New"/>
                <a:sym typeface="Courier New"/>
              </a:rPr>
              <a:t>localIP</a:t>
            </a:r>
            <a:r>
              <a:rPr lang="th" sz="1000" b="1" dirty="0">
                <a:solidFill>
                  <a:srgbClr val="808030"/>
                </a:solidFill>
                <a:latin typeface="Courier New"/>
                <a:ea typeface="Courier New"/>
                <a:cs typeface="Courier New"/>
                <a:sym typeface="Courier New"/>
              </a:rPr>
              <a:t>())</a:t>
            </a:r>
            <a:r>
              <a:rPr lang="th" sz="1000" b="1" dirty="0">
                <a:solidFill>
                  <a:srgbClr val="800080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r>
              <a:rPr lang="th" sz="1000" b="1" dirty="0">
                <a:latin typeface="Courier New"/>
                <a:ea typeface="Courier New"/>
                <a:cs typeface="Courier New"/>
                <a:sym typeface="Courier New"/>
              </a:rPr>
              <a:t/>
            </a:r>
            <a:br>
              <a:rPr lang="th" sz="1000" b="1" dirty="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th" sz="1000" b="1" dirty="0">
                <a:solidFill>
                  <a:srgbClr val="800080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lang="th" sz="1000" b="1" dirty="0">
                <a:latin typeface="Courier New"/>
                <a:ea typeface="Courier New"/>
                <a:cs typeface="Courier New"/>
                <a:sym typeface="Courier New"/>
              </a:rPr>
              <a:t/>
            </a:r>
            <a:br>
              <a:rPr lang="th" sz="1000" b="1" dirty="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th" sz="1000" b="1" dirty="0">
                <a:solidFill>
                  <a:srgbClr val="800000"/>
                </a:solidFill>
                <a:latin typeface="Courier New"/>
                <a:ea typeface="Courier New"/>
                <a:cs typeface="Courier New"/>
                <a:sym typeface="Courier New"/>
              </a:rPr>
              <a:t>void</a:t>
            </a:r>
            <a:r>
              <a:rPr lang="th" sz="1000" b="1" dirty="0">
                <a:latin typeface="Courier New"/>
                <a:ea typeface="Courier New"/>
                <a:cs typeface="Courier New"/>
                <a:sym typeface="Courier New"/>
              </a:rPr>
              <a:t> loop</a:t>
            </a:r>
            <a:r>
              <a:rPr lang="th" sz="1000" b="1" dirty="0">
                <a:solidFill>
                  <a:srgbClr val="808030"/>
                </a:solidFill>
                <a:latin typeface="Courier New"/>
                <a:ea typeface="Courier New"/>
                <a:cs typeface="Courier New"/>
                <a:sym typeface="Courier New"/>
              </a:rPr>
              <a:t>()</a:t>
            </a:r>
            <a:r>
              <a:rPr lang="th" sz="1000" b="1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th" sz="1000" b="1" dirty="0">
                <a:solidFill>
                  <a:srgbClr val="800080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th" sz="1000" b="1" dirty="0">
                <a:latin typeface="Courier New"/>
                <a:ea typeface="Courier New"/>
                <a:cs typeface="Courier New"/>
                <a:sym typeface="Courier New"/>
              </a:rPr>
              <a:t/>
            </a:r>
            <a:br>
              <a:rPr lang="th" sz="1000" b="1" dirty="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th" sz="1000" b="1" dirty="0"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lang="th" sz="1000" b="1" dirty="0">
                <a:solidFill>
                  <a:srgbClr val="800000"/>
                </a:solidFill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th" sz="1000" b="1" dirty="0">
                <a:solidFill>
                  <a:srgbClr val="808030"/>
                </a:solidFill>
                <a:latin typeface="Courier New"/>
                <a:ea typeface="Courier New"/>
                <a:cs typeface="Courier New"/>
                <a:sym typeface="Courier New"/>
              </a:rPr>
              <a:t>((</a:t>
            </a:r>
            <a:r>
              <a:rPr lang="th" sz="1000" b="1" dirty="0">
                <a:latin typeface="Courier New"/>
                <a:ea typeface="Courier New"/>
                <a:cs typeface="Courier New"/>
                <a:sym typeface="Courier New"/>
              </a:rPr>
              <a:t>WiFi</a:t>
            </a:r>
            <a:r>
              <a:rPr lang="th" sz="1000" b="1" dirty="0">
                <a:solidFill>
                  <a:srgbClr val="808030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th" sz="1000" b="1" dirty="0">
                <a:latin typeface="Courier New"/>
                <a:ea typeface="Courier New"/>
                <a:cs typeface="Courier New"/>
                <a:sym typeface="Courier New"/>
              </a:rPr>
              <a:t>status</a:t>
            </a:r>
            <a:r>
              <a:rPr lang="th" sz="1000" b="1" dirty="0">
                <a:solidFill>
                  <a:srgbClr val="808030"/>
                </a:solidFill>
                <a:latin typeface="Courier New"/>
                <a:ea typeface="Courier New"/>
                <a:cs typeface="Courier New"/>
                <a:sym typeface="Courier New"/>
              </a:rPr>
              <a:t>()</a:t>
            </a:r>
            <a:r>
              <a:rPr lang="th" sz="1000" b="1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th" sz="1000" b="1" dirty="0">
                <a:solidFill>
                  <a:srgbClr val="808030"/>
                </a:solidFill>
                <a:latin typeface="Courier New"/>
                <a:ea typeface="Courier New"/>
                <a:cs typeface="Courier New"/>
                <a:sym typeface="Courier New"/>
              </a:rPr>
              <a:t>==</a:t>
            </a:r>
            <a:r>
              <a:rPr lang="th" sz="1000" b="1" dirty="0">
                <a:latin typeface="Courier New"/>
                <a:ea typeface="Courier New"/>
                <a:cs typeface="Courier New"/>
                <a:sym typeface="Courier New"/>
              </a:rPr>
              <a:t> WL_CONNECTED</a:t>
            </a:r>
            <a:r>
              <a:rPr lang="th" sz="1000" b="1" dirty="0">
                <a:solidFill>
                  <a:srgbClr val="808030"/>
                </a:solidFill>
                <a:latin typeface="Courier New"/>
                <a:ea typeface="Courier New"/>
                <a:cs typeface="Courier New"/>
                <a:sym typeface="Courier New"/>
              </a:rPr>
              <a:t>))</a:t>
            </a:r>
            <a:r>
              <a:rPr lang="th" sz="1000" b="1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th" sz="1000" b="1" dirty="0">
                <a:solidFill>
                  <a:srgbClr val="800080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th" sz="1000" b="1" dirty="0">
                <a:latin typeface="Courier New"/>
                <a:ea typeface="Courier New"/>
                <a:cs typeface="Courier New"/>
                <a:sym typeface="Courier New"/>
              </a:rPr>
              <a:t/>
            </a:r>
            <a:br>
              <a:rPr lang="th" sz="1000" b="1" dirty="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th" sz="1000" b="1" dirty="0">
                <a:latin typeface="Courier New"/>
                <a:ea typeface="Courier New"/>
                <a:cs typeface="Courier New"/>
                <a:sym typeface="Courier New"/>
              </a:rPr>
              <a:t>		HTTPClient http</a:t>
            </a:r>
            <a:r>
              <a:rPr lang="th" sz="1000" b="1" dirty="0">
                <a:solidFill>
                  <a:srgbClr val="800080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r>
              <a:rPr lang="th" sz="1000" b="1" dirty="0">
                <a:latin typeface="Courier New"/>
                <a:ea typeface="Courier New"/>
                <a:cs typeface="Courier New"/>
                <a:sym typeface="Courier New"/>
              </a:rPr>
              <a:t/>
            </a:r>
            <a:br>
              <a:rPr lang="th" sz="1000" b="1" dirty="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th" sz="1000" b="1" dirty="0">
                <a:latin typeface="Courier New"/>
                <a:ea typeface="Courier New"/>
                <a:cs typeface="Courier New"/>
                <a:sym typeface="Courier New"/>
              </a:rPr>
              <a:t>		http</a:t>
            </a:r>
            <a:r>
              <a:rPr lang="th" sz="1000" b="1" dirty="0">
                <a:solidFill>
                  <a:srgbClr val="808030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th" sz="1000" b="1" dirty="0">
                <a:latin typeface="Courier New"/>
                <a:ea typeface="Courier New"/>
                <a:cs typeface="Courier New"/>
                <a:sym typeface="Courier New"/>
              </a:rPr>
              <a:t>begin</a:t>
            </a:r>
            <a:r>
              <a:rPr lang="th" sz="1000" b="1" dirty="0">
                <a:solidFill>
                  <a:srgbClr val="80803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th" sz="1000" b="1" dirty="0">
                <a:solidFill>
                  <a:srgbClr val="800000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th" sz="1000" b="1" dirty="0">
                <a:solidFill>
                  <a:srgbClr val="0000E6"/>
                </a:solidFill>
                <a:latin typeface="Courier New"/>
                <a:ea typeface="Courier New"/>
                <a:cs typeface="Courier New"/>
                <a:sym typeface="Courier New"/>
              </a:rPr>
              <a:t>http://chavee.com/test.html</a:t>
            </a:r>
            <a:r>
              <a:rPr lang="th" sz="1000" b="1" dirty="0">
                <a:solidFill>
                  <a:srgbClr val="800000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th" sz="1000" b="1" dirty="0">
                <a:solidFill>
                  <a:srgbClr val="808030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th" sz="1000" b="1" dirty="0">
                <a:solidFill>
                  <a:srgbClr val="800080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r>
              <a:rPr lang="th" sz="1000" b="1" dirty="0">
                <a:latin typeface="Courier New"/>
                <a:ea typeface="Courier New"/>
                <a:cs typeface="Courier New"/>
                <a:sym typeface="Courier New"/>
              </a:rPr>
              <a:t/>
            </a:r>
            <a:br>
              <a:rPr lang="th" sz="1000" b="1" dirty="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th" sz="1000" b="1" dirty="0">
                <a:latin typeface="Courier New"/>
                <a:ea typeface="Courier New"/>
                <a:cs typeface="Courier New"/>
                <a:sym typeface="Courier New"/>
              </a:rPr>
              <a:t>		Serial</a:t>
            </a:r>
            <a:r>
              <a:rPr lang="th" sz="1000" b="1" dirty="0">
                <a:solidFill>
                  <a:srgbClr val="808030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th" sz="1000" b="1" dirty="0"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th" sz="1000" b="1" dirty="0">
                <a:solidFill>
                  <a:srgbClr val="80803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th" sz="1000" b="1" dirty="0">
                <a:solidFill>
                  <a:srgbClr val="800000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th" sz="1000" b="1" dirty="0">
                <a:solidFill>
                  <a:srgbClr val="0000E6"/>
                </a:solidFill>
                <a:latin typeface="Courier New"/>
                <a:ea typeface="Courier New"/>
                <a:cs typeface="Courier New"/>
                <a:sym typeface="Courier New"/>
              </a:rPr>
              <a:t>[HTTP] Send request</a:t>
            </a:r>
            <a:r>
              <a:rPr lang="th" sz="1000" b="1" dirty="0">
                <a:solidFill>
                  <a:srgbClr val="0F69FF"/>
                </a:solidFill>
                <a:latin typeface="Courier New"/>
                <a:ea typeface="Courier New"/>
                <a:cs typeface="Courier New"/>
                <a:sym typeface="Courier New"/>
              </a:rPr>
              <a:t>\n</a:t>
            </a:r>
            <a:r>
              <a:rPr lang="th" sz="1000" b="1" dirty="0">
                <a:solidFill>
                  <a:srgbClr val="800000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th" sz="1000" b="1" dirty="0">
                <a:solidFill>
                  <a:srgbClr val="808030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th" sz="1000" b="1" dirty="0">
                <a:solidFill>
                  <a:srgbClr val="800080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r>
              <a:rPr lang="th" sz="1000" b="1" dirty="0">
                <a:latin typeface="Courier New"/>
                <a:ea typeface="Courier New"/>
                <a:cs typeface="Courier New"/>
                <a:sym typeface="Courier New"/>
              </a:rPr>
              <a:t/>
            </a:r>
            <a:br>
              <a:rPr lang="th" sz="1000" b="1" dirty="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th" sz="1000" b="1" dirty="0">
                <a:latin typeface="Courier New"/>
                <a:ea typeface="Courier New"/>
                <a:cs typeface="Courier New"/>
                <a:sym typeface="Courier New"/>
              </a:rPr>
              <a:t>		</a:t>
            </a:r>
            <a:r>
              <a:rPr lang="th" sz="1000" b="1" dirty="0">
                <a:solidFill>
                  <a:srgbClr val="800000"/>
                </a:solidFill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lang="th" sz="1000" b="1" dirty="0">
                <a:latin typeface="Courier New"/>
                <a:ea typeface="Courier New"/>
                <a:cs typeface="Courier New"/>
                <a:sym typeface="Courier New"/>
              </a:rPr>
              <a:t> httpCode </a:t>
            </a:r>
            <a:r>
              <a:rPr lang="th" sz="1000" b="1" dirty="0">
                <a:solidFill>
                  <a:srgbClr val="808030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th" sz="1000" b="1" dirty="0">
                <a:latin typeface="Courier New"/>
                <a:ea typeface="Courier New"/>
                <a:cs typeface="Courier New"/>
                <a:sym typeface="Courier New"/>
              </a:rPr>
              <a:t> http</a:t>
            </a:r>
            <a:r>
              <a:rPr lang="th" sz="1000" b="1" dirty="0">
                <a:solidFill>
                  <a:srgbClr val="808030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th" sz="1000" b="1" dirty="0">
                <a:latin typeface="Courier New"/>
                <a:ea typeface="Courier New"/>
                <a:cs typeface="Courier New"/>
                <a:sym typeface="Courier New"/>
              </a:rPr>
              <a:t>GET</a:t>
            </a:r>
            <a:r>
              <a:rPr lang="th" sz="1000" b="1" dirty="0">
                <a:solidFill>
                  <a:srgbClr val="808030"/>
                </a:solidFill>
                <a:latin typeface="Courier New"/>
                <a:ea typeface="Courier New"/>
                <a:cs typeface="Courier New"/>
                <a:sym typeface="Courier New"/>
              </a:rPr>
              <a:t>()</a:t>
            </a:r>
            <a:r>
              <a:rPr lang="th" sz="1000" b="1" dirty="0">
                <a:solidFill>
                  <a:srgbClr val="800080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r>
              <a:rPr lang="th" sz="1000" b="1" dirty="0">
                <a:latin typeface="Courier New"/>
                <a:ea typeface="Courier New"/>
                <a:cs typeface="Courier New"/>
                <a:sym typeface="Courier New"/>
              </a:rPr>
              <a:t/>
            </a:r>
            <a:br>
              <a:rPr lang="th" sz="1000" b="1" dirty="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th" sz="1000" b="1" dirty="0">
                <a:latin typeface="Courier New"/>
                <a:ea typeface="Courier New"/>
                <a:cs typeface="Courier New"/>
                <a:sym typeface="Courier New"/>
              </a:rPr>
              <a:t>		</a:t>
            </a:r>
            <a:r>
              <a:rPr lang="th" sz="1000" b="1" dirty="0">
                <a:solidFill>
                  <a:srgbClr val="800000"/>
                </a:solidFill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th" sz="1000" b="1" dirty="0">
                <a:solidFill>
                  <a:srgbClr val="80803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th" sz="1000" b="1" dirty="0">
                <a:latin typeface="Courier New"/>
                <a:ea typeface="Courier New"/>
                <a:cs typeface="Courier New"/>
                <a:sym typeface="Courier New"/>
              </a:rPr>
              <a:t>httpCode </a:t>
            </a:r>
            <a:r>
              <a:rPr lang="th" sz="1000" b="1" dirty="0">
                <a:solidFill>
                  <a:srgbClr val="80803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th" sz="1000" b="1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th" sz="1000" b="1" dirty="0">
                <a:solidFill>
                  <a:srgbClr val="008C00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th" sz="1000" b="1" dirty="0">
                <a:solidFill>
                  <a:srgbClr val="808030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th" sz="1000" b="1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th" sz="1000" b="1" dirty="0">
                <a:solidFill>
                  <a:srgbClr val="800080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th" sz="1000" b="1" dirty="0">
                <a:latin typeface="Courier New"/>
                <a:ea typeface="Courier New"/>
                <a:cs typeface="Courier New"/>
                <a:sym typeface="Courier New"/>
              </a:rPr>
              <a:t/>
            </a:r>
            <a:br>
              <a:rPr lang="th" sz="1000" b="1" dirty="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th" sz="1000" b="1" dirty="0">
                <a:latin typeface="Courier New"/>
                <a:ea typeface="Courier New"/>
                <a:cs typeface="Courier New"/>
                <a:sym typeface="Courier New"/>
              </a:rPr>
              <a:t>			Serial</a:t>
            </a:r>
            <a:r>
              <a:rPr lang="th" sz="1000" b="1" dirty="0">
                <a:solidFill>
                  <a:srgbClr val="808030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th" sz="1000" b="1" dirty="0">
                <a:latin typeface="Courier New"/>
                <a:ea typeface="Courier New"/>
                <a:cs typeface="Courier New"/>
                <a:sym typeface="Courier New"/>
              </a:rPr>
              <a:t>printf</a:t>
            </a:r>
            <a:r>
              <a:rPr lang="th" sz="1000" b="1" dirty="0">
                <a:solidFill>
                  <a:srgbClr val="80803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th" sz="1000" b="1" dirty="0">
                <a:solidFill>
                  <a:srgbClr val="800000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th" sz="1000" b="1" dirty="0">
                <a:solidFill>
                  <a:srgbClr val="0000E6"/>
                </a:solidFill>
                <a:latin typeface="Courier New"/>
                <a:ea typeface="Courier New"/>
                <a:cs typeface="Courier New"/>
                <a:sym typeface="Courier New"/>
              </a:rPr>
              <a:t>[HTTP] Reply code: </a:t>
            </a:r>
            <a:r>
              <a:rPr lang="th" sz="1000" b="1" dirty="0">
                <a:solidFill>
                  <a:srgbClr val="007997"/>
                </a:solidFill>
                <a:latin typeface="Courier New"/>
                <a:ea typeface="Courier New"/>
                <a:cs typeface="Courier New"/>
                <a:sym typeface="Courier New"/>
              </a:rPr>
              <a:t>%d</a:t>
            </a:r>
            <a:r>
              <a:rPr lang="th" sz="1000" b="1" dirty="0">
                <a:solidFill>
                  <a:srgbClr val="0F69FF"/>
                </a:solidFill>
                <a:latin typeface="Courier New"/>
                <a:ea typeface="Courier New"/>
                <a:cs typeface="Courier New"/>
                <a:sym typeface="Courier New"/>
              </a:rPr>
              <a:t>\n</a:t>
            </a:r>
            <a:r>
              <a:rPr lang="th" sz="1000" b="1" dirty="0">
                <a:solidFill>
                  <a:srgbClr val="800000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th" sz="1000" b="1" dirty="0">
                <a:solidFill>
                  <a:srgbClr val="808030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th" sz="1000" b="1" dirty="0">
                <a:latin typeface="Courier New"/>
                <a:ea typeface="Courier New"/>
                <a:cs typeface="Courier New"/>
                <a:sym typeface="Courier New"/>
              </a:rPr>
              <a:t> httpCode</a:t>
            </a:r>
            <a:r>
              <a:rPr lang="th" sz="1000" b="1" dirty="0">
                <a:solidFill>
                  <a:srgbClr val="808030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th" sz="1000" b="1" dirty="0">
                <a:solidFill>
                  <a:srgbClr val="800080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r>
              <a:rPr lang="th" sz="1000" b="1" dirty="0">
                <a:latin typeface="Courier New"/>
                <a:ea typeface="Courier New"/>
                <a:cs typeface="Courier New"/>
                <a:sym typeface="Courier New"/>
              </a:rPr>
              <a:t/>
            </a:r>
            <a:br>
              <a:rPr lang="th" sz="1000" b="1" dirty="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th" sz="1000" b="1" dirty="0">
                <a:latin typeface="Courier New"/>
                <a:ea typeface="Courier New"/>
                <a:cs typeface="Courier New"/>
                <a:sym typeface="Courier New"/>
              </a:rPr>
              <a:t>			</a:t>
            </a:r>
            <a:r>
              <a:rPr lang="th" sz="1000" b="1" dirty="0">
                <a:solidFill>
                  <a:srgbClr val="800000"/>
                </a:solidFill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th" sz="1000" b="1" dirty="0">
                <a:solidFill>
                  <a:srgbClr val="80803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th" sz="1000" b="1" dirty="0">
                <a:latin typeface="Courier New"/>
                <a:ea typeface="Courier New"/>
                <a:cs typeface="Courier New"/>
                <a:sym typeface="Courier New"/>
              </a:rPr>
              <a:t>httpCode </a:t>
            </a:r>
            <a:r>
              <a:rPr lang="th" sz="1000" b="1" dirty="0">
                <a:solidFill>
                  <a:srgbClr val="808030"/>
                </a:solidFill>
                <a:latin typeface="Courier New"/>
                <a:ea typeface="Courier New"/>
                <a:cs typeface="Courier New"/>
                <a:sym typeface="Courier New"/>
              </a:rPr>
              <a:t>==</a:t>
            </a:r>
            <a:r>
              <a:rPr lang="th" sz="1000" b="1" dirty="0">
                <a:latin typeface="Courier New"/>
                <a:ea typeface="Courier New"/>
                <a:cs typeface="Courier New"/>
                <a:sym typeface="Courier New"/>
              </a:rPr>
              <a:t> HTTP_CODE_OK</a:t>
            </a:r>
            <a:r>
              <a:rPr lang="th" sz="1000" b="1" dirty="0">
                <a:solidFill>
                  <a:srgbClr val="808030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th" sz="1000" b="1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th" sz="1000" b="1" dirty="0">
                <a:solidFill>
                  <a:srgbClr val="800080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th" sz="1000" b="1" dirty="0">
                <a:latin typeface="Courier New"/>
                <a:ea typeface="Courier New"/>
                <a:cs typeface="Courier New"/>
                <a:sym typeface="Courier New"/>
              </a:rPr>
              <a:t/>
            </a:r>
            <a:br>
              <a:rPr lang="th" sz="1000" b="1" dirty="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th" sz="1000" b="1" dirty="0">
                <a:latin typeface="Courier New"/>
                <a:ea typeface="Courier New"/>
                <a:cs typeface="Courier New"/>
                <a:sym typeface="Courier New"/>
              </a:rPr>
              <a:t>				</a:t>
            </a:r>
            <a:r>
              <a:rPr lang="th" sz="1000" b="1" dirty="0">
                <a:solidFill>
                  <a:srgbClr val="603000"/>
                </a:solidFill>
                <a:latin typeface="Courier New"/>
                <a:ea typeface="Courier New"/>
                <a:cs typeface="Courier New"/>
                <a:sym typeface="Courier New"/>
              </a:rPr>
              <a:t>String</a:t>
            </a:r>
            <a:r>
              <a:rPr lang="th" sz="1000" b="1" dirty="0">
                <a:latin typeface="Courier New"/>
                <a:ea typeface="Courier New"/>
                <a:cs typeface="Courier New"/>
                <a:sym typeface="Courier New"/>
              </a:rPr>
              <a:t> payload </a:t>
            </a:r>
            <a:r>
              <a:rPr lang="th" sz="1000" b="1" dirty="0">
                <a:solidFill>
                  <a:srgbClr val="808030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th" sz="1000" b="1" dirty="0">
                <a:latin typeface="Courier New"/>
                <a:ea typeface="Courier New"/>
                <a:cs typeface="Courier New"/>
                <a:sym typeface="Courier New"/>
              </a:rPr>
              <a:t> http</a:t>
            </a:r>
            <a:r>
              <a:rPr lang="th" sz="1000" b="1" dirty="0">
                <a:solidFill>
                  <a:srgbClr val="808030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th" sz="1000" b="1" dirty="0">
                <a:latin typeface="Courier New"/>
                <a:ea typeface="Courier New"/>
                <a:cs typeface="Courier New"/>
                <a:sym typeface="Courier New"/>
              </a:rPr>
              <a:t>getString</a:t>
            </a:r>
            <a:r>
              <a:rPr lang="th" sz="1000" b="1" dirty="0">
                <a:solidFill>
                  <a:srgbClr val="808030"/>
                </a:solidFill>
                <a:latin typeface="Courier New"/>
                <a:ea typeface="Courier New"/>
                <a:cs typeface="Courier New"/>
                <a:sym typeface="Courier New"/>
              </a:rPr>
              <a:t>()</a:t>
            </a:r>
            <a:r>
              <a:rPr lang="th" sz="1000" b="1" dirty="0">
                <a:solidFill>
                  <a:srgbClr val="800080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r>
              <a:rPr lang="th" sz="1000" b="1" dirty="0">
                <a:latin typeface="Courier New"/>
                <a:ea typeface="Courier New"/>
                <a:cs typeface="Courier New"/>
                <a:sym typeface="Courier New"/>
              </a:rPr>
              <a:t/>
            </a:r>
            <a:br>
              <a:rPr lang="th" sz="1000" b="1" dirty="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th" sz="1000" b="1" dirty="0">
                <a:latin typeface="Courier New"/>
                <a:ea typeface="Courier New"/>
                <a:cs typeface="Courier New"/>
                <a:sym typeface="Courier New"/>
              </a:rPr>
              <a:t>				Serial</a:t>
            </a:r>
            <a:r>
              <a:rPr lang="th" sz="1000" b="1" dirty="0">
                <a:solidFill>
                  <a:srgbClr val="808030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th" sz="1000" b="1" dirty="0">
                <a:latin typeface="Courier New"/>
                <a:ea typeface="Courier New"/>
                <a:cs typeface="Courier New"/>
                <a:sym typeface="Courier New"/>
              </a:rPr>
              <a:t>println</a:t>
            </a:r>
            <a:r>
              <a:rPr lang="th" sz="1000" b="1" dirty="0">
                <a:solidFill>
                  <a:srgbClr val="80803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th" sz="1000" b="1" dirty="0">
                <a:latin typeface="Courier New"/>
                <a:ea typeface="Courier New"/>
                <a:cs typeface="Courier New"/>
                <a:sym typeface="Courier New"/>
              </a:rPr>
              <a:t>payload</a:t>
            </a:r>
            <a:r>
              <a:rPr lang="th" sz="1000" b="1" dirty="0">
                <a:solidFill>
                  <a:srgbClr val="808030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th" sz="1000" b="1" dirty="0">
                <a:solidFill>
                  <a:srgbClr val="800080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r>
              <a:rPr lang="th" sz="1000" b="1" dirty="0">
                <a:latin typeface="Courier New"/>
                <a:ea typeface="Courier New"/>
                <a:cs typeface="Courier New"/>
                <a:sym typeface="Courier New"/>
              </a:rPr>
              <a:t/>
            </a:r>
            <a:br>
              <a:rPr lang="th" sz="1000" b="1" dirty="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th" sz="1000" b="1" dirty="0">
                <a:latin typeface="Courier New"/>
                <a:ea typeface="Courier New"/>
                <a:cs typeface="Courier New"/>
                <a:sym typeface="Courier New"/>
              </a:rPr>
              <a:t>			</a:t>
            </a:r>
            <a:r>
              <a:rPr lang="th" sz="1000" b="1" dirty="0">
                <a:solidFill>
                  <a:srgbClr val="800080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lang="th" sz="1000" b="1" dirty="0">
                <a:latin typeface="Courier New"/>
                <a:ea typeface="Courier New"/>
                <a:cs typeface="Courier New"/>
                <a:sym typeface="Courier New"/>
              </a:rPr>
              <a:t/>
            </a:r>
            <a:br>
              <a:rPr lang="th" sz="1000" b="1" dirty="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th" sz="1000" b="1" dirty="0">
                <a:latin typeface="Courier New"/>
                <a:ea typeface="Courier New"/>
                <a:cs typeface="Courier New"/>
                <a:sym typeface="Courier New"/>
              </a:rPr>
              <a:t>		</a:t>
            </a:r>
            <a:r>
              <a:rPr lang="th" sz="1000" b="1" dirty="0">
                <a:solidFill>
                  <a:srgbClr val="800080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lang="th" sz="1000" b="1" dirty="0">
                <a:latin typeface="Courier New"/>
                <a:ea typeface="Courier New"/>
                <a:cs typeface="Courier New"/>
                <a:sym typeface="Courier New"/>
              </a:rPr>
              <a:t/>
            </a:r>
            <a:br>
              <a:rPr lang="th" sz="1000" b="1" dirty="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th" sz="1000" b="1" dirty="0">
                <a:latin typeface="Courier New"/>
                <a:ea typeface="Courier New"/>
                <a:cs typeface="Courier New"/>
                <a:sym typeface="Courier New"/>
              </a:rPr>
              <a:t>		</a:t>
            </a:r>
            <a:r>
              <a:rPr lang="th" sz="1000" b="1" dirty="0">
                <a:solidFill>
                  <a:srgbClr val="800000"/>
                </a:solidFill>
                <a:latin typeface="Courier New"/>
                <a:ea typeface="Courier New"/>
                <a:cs typeface="Courier New"/>
                <a:sym typeface="Courier New"/>
              </a:rPr>
              <a:t>else</a:t>
            </a:r>
            <a:r>
              <a:rPr lang="th" sz="1000" b="1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th" sz="1000" b="1" dirty="0">
                <a:solidFill>
                  <a:srgbClr val="800080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th" sz="1000" b="1" dirty="0">
                <a:latin typeface="Courier New"/>
                <a:ea typeface="Courier New"/>
                <a:cs typeface="Courier New"/>
                <a:sym typeface="Courier New"/>
              </a:rPr>
              <a:t/>
            </a:r>
            <a:br>
              <a:rPr lang="th" sz="1000" b="1" dirty="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th" sz="1000" b="1" dirty="0">
                <a:latin typeface="Courier New"/>
                <a:ea typeface="Courier New"/>
                <a:cs typeface="Courier New"/>
                <a:sym typeface="Courier New"/>
              </a:rPr>
              <a:t>			Serial</a:t>
            </a:r>
            <a:r>
              <a:rPr lang="th" sz="1000" b="1" dirty="0">
                <a:solidFill>
                  <a:srgbClr val="808030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th" sz="1000" b="1" dirty="0">
                <a:latin typeface="Courier New"/>
                <a:ea typeface="Courier New"/>
                <a:cs typeface="Courier New"/>
                <a:sym typeface="Courier New"/>
              </a:rPr>
              <a:t>printf</a:t>
            </a:r>
            <a:r>
              <a:rPr lang="th" sz="1000" b="1" dirty="0">
                <a:solidFill>
                  <a:srgbClr val="80803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th" sz="1000" b="1" dirty="0">
                <a:solidFill>
                  <a:srgbClr val="800000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th" sz="1000" b="1" dirty="0">
                <a:solidFill>
                  <a:srgbClr val="0000E6"/>
                </a:solidFill>
                <a:latin typeface="Courier New"/>
                <a:ea typeface="Courier New"/>
                <a:cs typeface="Courier New"/>
                <a:sym typeface="Courier New"/>
              </a:rPr>
              <a:t>[HTTP] GET... failed, error: </a:t>
            </a:r>
            <a:r>
              <a:rPr lang="th" sz="1000" b="1" dirty="0">
                <a:solidFill>
                  <a:srgbClr val="007997"/>
                </a:solidFill>
                <a:latin typeface="Courier New"/>
                <a:ea typeface="Courier New"/>
                <a:cs typeface="Courier New"/>
                <a:sym typeface="Courier New"/>
              </a:rPr>
              <a:t>%s</a:t>
            </a:r>
            <a:r>
              <a:rPr lang="th" sz="1000" b="1" dirty="0">
                <a:solidFill>
                  <a:srgbClr val="0F69FF"/>
                </a:solidFill>
                <a:latin typeface="Courier New"/>
                <a:ea typeface="Courier New"/>
                <a:cs typeface="Courier New"/>
                <a:sym typeface="Courier New"/>
              </a:rPr>
              <a:t>\n</a:t>
            </a:r>
            <a:r>
              <a:rPr lang="th" sz="1000" b="1" dirty="0">
                <a:solidFill>
                  <a:srgbClr val="800000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th" sz="1000" b="1" dirty="0">
                <a:solidFill>
                  <a:srgbClr val="808030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000" b="1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13716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1000" b="1" dirty="0">
                <a:latin typeface="Courier New"/>
                <a:ea typeface="Courier New"/>
                <a:cs typeface="Courier New"/>
                <a:sym typeface="Courier New"/>
              </a:rPr>
              <a:t>http</a:t>
            </a:r>
            <a:r>
              <a:rPr lang="th" sz="1000" b="1" dirty="0">
                <a:solidFill>
                  <a:srgbClr val="808030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th" sz="1000" b="1" dirty="0">
                <a:latin typeface="Courier New"/>
                <a:ea typeface="Courier New"/>
                <a:cs typeface="Courier New"/>
                <a:sym typeface="Courier New"/>
              </a:rPr>
              <a:t>errorToString</a:t>
            </a:r>
            <a:r>
              <a:rPr lang="th" sz="1000" b="1" dirty="0">
                <a:solidFill>
                  <a:srgbClr val="80803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th" sz="1000" b="1" dirty="0">
                <a:latin typeface="Courier New"/>
                <a:ea typeface="Courier New"/>
                <a:cs typeface="Courier New"/>
                <a:sym typeface="Courier New"/>
              </a:rPr>
              <a:t>httpCode</a:t>
            </a:r>
            <a:r>
              <a:rPr lang="th" sz="1000" b="1" dirty="0">
                <a:solidFill>
                  <a:srgbClr val="808030"/>
                </a:solidFill>
                <a:latin typeface="Courier New"/>
                <a:ea typeface="Courier New"/>
                <a:cs typeface="Courier New"/>
                <a:sym typeface="Courier New"/>
              </a:rPr>
              <a:t>).</a:t>
            </a:r>
            <a:r>
              <a:rPr lang="th" sz="1000" b="1" dirty="0">
                <a:latin typeface="Courier New"/>
                <a:ea typeface="Courier New"/>
                <a:cs typeface="Courier New"/>
                <a:sym typeface="Courier New"/>
              </a:rPr>
              <a:t>c_str</a:t>
            </a:r>
            <a:r>
              <a:rPr lang="th" sz="1000" b="1" dirty="0">
                <a:solidFill>
                  <a:srgbClr val="808030"/>
                </a:solidFill>
                <a:latin typeface="Courier New"/>
                <a:ea typeface="Courier New"/>
                <a:cs typeface="Courier New"/>
                <a:sym typeface="Courier New"/>
              </a:rPr>
              <a:t>())</a:t>
            </a:r>
            <a:r>
              <a:rPr lang="th" sz="1000" b="1" dirty="0">
                <a:solidFill>
                  <a:srgbClr val="800080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00" b="1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1000" b="1" dirty="0">
                <a:solidFill>
                  <a:srgbClr val="800080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lang="th" sz="1000" b="1" dirty="0">
                <a:latin typeface="Courier New"/>
                <a:ea typeface="Courier New"/>
                <a:cs typeface="Courier New"/>
                <a:sym typeface="Courier New"/>
              </a:rPr>
              <a:t/>
            </a:r>
            <a:br>
              <a:rPr lang="th" sz="1000" b="1" dirty="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th" sz="1000" b="1" dirty="0">
                <a:latin typeface="Courier New"/>
                <a:ea typeface="Courier New"/>
                <a:cs typeface="Courier New"/>
                <a:sym typeface="Courier New"/>
              </a:rPr>
              <a:t>	http</a:t>
            </a:r>
            <a:r>
              <a:rPr lang="th" sz="1000" b="1" dirty="0">
                <a:solidFill>
                  <a:srgbClr val="808030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th" sz="1000" b="1" dirty="0">
                <a:latin typeface="Courier New"/>
                <a:ea typeface="Courier New"/>
                <a:cs typeface="Courier New"/>
                <a:sym typeface="Courier New"/>
              </a:rPr>
              <a:t>end</a:t>
            </a:r>
            <a:r>
              <a:rPr lang="th" sz="1000" b="1" dirty="0">
                <a:solidFill>
                  <a:srgbClr val="808030"/>
                </a:solidFill>
                <a:latin typeface="Courier New"/>
                <a:ea typeface="Courier New"/>
                <a:cs typeface="Courier New"/>
                <a:sym typeface="Courier New"/>
              </a:rPr>
              <a:t>()</a:t>
            </a:r>
            <a:r>
              <a:rPr lang="th" sz="1000" b="1" dirty="0">
                <a:solidFill>
                  <a:srgbClr val="800080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r>
              <a:rPr lang="th" sz="1000" b="1" dirty="0">
                <a:latin typeface="Courier New"/>
                <a:ea typeface="Courier New"/>
                <a:cs typeface="Courier New"/>
                <a:sym typeface="Courier New"/>
              </a:rPr>
              <a:t/>
            </a:r>
            <a:br>
              <a:rPr lang="th" sz="1000" b="1" dirty="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th" sz="1000" b="1" dirty="0">
                <a:solidFill>
                  <a:srgbClr val="800080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lang="th" sz="1000" b="1" dirty="0">
                <a:latin typeface="Courier New"/>
                <a:ea typeface="Courier New"/>
                <a:cs typeface="Courier New"/>
                <a:sym typeface="Courier New"/>
              </a:rPr>
              <a:t/>
            </a:r>
            <a:br>
              <a:rPr lang="th" sz="1000" b="1" dirty="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th" sz="1000" b="1" dirty="0">
                <a:latin typeface="Courier New"/>
                <a:ea typeface="Courier New"/>
                <a:cs typeface="Courier New"/>
                <a:sym typeface="Courier New"/>
              </a:rPr>
              <a:t>delay</a:t>
            </a:r>
            <a:r>
              <a:rPr lang="th" sz="1000" b="1" dirty="0">
                <a:solidFill>
                  <a:srgbClr val="80803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th" sz="1000" b="1" dirty="0">
                <a:solidFill>
                  <a:srgbClr val="008C00"/>
                </a:solidFill>
                <a:latin typeface="Courier New"/>
                <a:ea typeface="Courier New"/>
                <a:cs typeface="Courier New"/>
                <a:sym typeface="Courier New"/>
              </a:rPr>
              <a:t>10000</a:t>
            </a:r>
            <a:r>
              <a:rPr lang="th" sz="1000" b="1" dirty="0">
                <a:solidFill>
                  <a:srgbClr val="808030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th" sz="1000" b="1" dirty="0">
                <a:solidFill>
                  <a:srgbClr val="800080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00" b="1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1000" b="1" dirty="0">
                <a:solidFill>
                  <a:srgbClr val="800080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000" b="1" dirty="0">
              <a:solidFill>
                <a:srgbClr val="80008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 b="1" dirty="0">
              <a:solidFill>
                <a:srgbClr val="6699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92" name="Google Shape;392;p56"/>
          <p:cNvSpPr txBox="1"/>
          <p:nvPr/>
        </p:nvSpPr>
        <p:spPr>
          <a:xfrm>
            <a:off x="5105400" y="942000"/>
            <a:ext cx="4038600" cy="39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800">
                <a:latin typeface="Courier New"/>
                <a:ea typeface="Courier New"/>
                <a:cs typeface="Courier New"/>
                <a:sym typeface="Courier New"/>
              </a:rPr>
              <a:t>                  /\/\,\,\ , </a:t>
            </a:r>
            <a:endParaRPr sz="8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800">
                <a:latin typeface="Courier New"/>
                <a:ea typeface="Courier New"/>
                <a:cs typeface="Courier New"/>
                <a:sym typeface="Courier New"/>
              </a:rPr>
              <a:t>                 /        ` \'\, </a:t>
            </a:r>
            <a:endParaRPr sz="8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800">
                <a:latin typeface="Courier New"/>
                <a:ea typeface="Courier New"/>
                <a:cs typeface="Courier New"/>
                <a:sym typeface="Courier New"/>
              </a:rPr>
              <a:t>                /               '/|_ </a:t>
            </a:r>
            <a:endParaRPr sz="8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800">
                <a:latin typeface="Courier New"/>
                <a:ea typeface="Courier New"/>
                <a:cs typeface="Courier New"/>
                <a:sym typeface="Courier New"/>
              </a:rPr>
              <a:t>               /                   / </a:t>
            </a:r>
            <a:endParaRPr sz="8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800">
                <a:latin typeface="Courier New"/>
                <a:ea typeface="Courier New"/>
                <a:cs typeface="Courier New"/>
                <a:sym typeface="Courier New"/>
              </a:rPr>
              <a:t>              /                   / </a:t>
            </a:r>
            <a:endParaRPr sz="8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800">
                <a:latin typeface="Courier New"/>
                <a:ea typeface="Courier New"/>
                <a:cs typeface="Courier New"/>
                <a:sym typeface="Courier New"/>
              </a:rPr>
              <a:t>             /                   ; </a:t>
            </a:r>
            <a:endParaRPr sz="8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800">
                <a:latin typeface="Courier New"/>
                <a:ea typeface="Courier New"/>
                <a:cs typeface="Courier New"/>
                <a:sym typeface="Courier New"/>
              </a:rPr>
              <a:t>             ;-""-.  ____       , </a:t>
            </a:r>
            <a:endParaRPr sz="8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800">
                <a:latin typeface="Courier New"/>
                <a:ea typeface="Courier New"/>
                <a:cs typeface="Courier New"/>
                <a:sym typeface="Courier New"/>
              </a:rPr>
              <a:t>            /      )'    `.     '   ............</a:t>
            </a:r>
            <a:endParaRPr sz="8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800">
                <a:latin typeface="Courier New"/>
                <a:ea typeface="Courier New"/>
                <a:cs typeface="Courier New"/>
                <a:sym typeface="Courier New"/>
              </a:rPr>
              <a:t>           (    o |        )   ;    Hello NETPIE</a:t>
            </a:r>
            <a:endParaRPr sz="8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800">
                <a:latin typeface="Courier New"/>
                <a:ea typeface="Courier New"/>
                <a:cs typeface="Courier New"/>
                <a:sym typeface="Courier New"/>
              </a:rPr>
              <a:t>            ),'"""\    o   ;  :     ............</a:t>
            </a:r>
            <a:endParaRPr sz="8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800">
                <a:latin typeface="Courier New"/>
                <a:ea typeface="Courier New"/>
                <a:cs typeface="Courier New"/>
                <a:sym typeface="Courier New"/>
              </a:rPr>
              <a:t>            ;\___  `._____/ ,-: </a:t>
            </a:r>
            <a:endParaRPr sz="8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800">
                <a:latin typeface="Courier New"/>
                <a:ea typeface="Courier New"/>
                <a:cs typeface="Courier New"/>
                <a:sym typeface="Courier New"/>
              </a:rPr>
              <a:t>           ;                 @ ) </a:t>
            </a:r>
            <a:endParaRPr sz="8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800">
                <a:latin typeface="Courier New"/>
                <a:ea typeface="Courier New"/>
                <a:cs typeface="Courier New"/>
                <a:sym typeface="Courier New"/>
              </a:rPr>
              <a:t>          /                `;-' </a:t>
            </a:r>
            <a:endParaRPr sz="8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800">
                <a:latin typeface="Courier New"/>
                <a:ea typeface="Courier New"/>
                <a:cs typeface="Courier New"/>
                <a:sym typeface="Courier New"/>
              </a:rPr>
              <a:t>       ,. `-.______________,| </a:t>
            </a:r>
            <a:endParaRPr sz="8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800">
                <a:latin typeface="Courier New"/>
                <a:ea typeface="Courier New"/>
                <a:cs typeface="Courier New"/>
                <a:sym typeface="Courier New"/>
              </a:rPr>
              <a:t>  ,(`._||         \__\__\__)| </a:t>
            </a:r>
            <a:endParaRPr sz="8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800">
                <a:latin typeface="Courier New"/>
                <a:ea typeface="Courier New"/>
                <a:cs typeface="Courier New"/>
                <a:sym typeface="Courier New"/>
              </a:rPr>
              <a:t> ,`.`-   \        '.        | </a:t>
            </a:r>
            <a:endParaRPr sz="8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800">
                <a:latin typeface="Courier New"/>
                <a:ea typeface="Courier New"/>
                <a:cs typeface="Courier New"/>
                <a:sym typeface="Courier New"/>
              </a:rPr>
              <a:t>  `._  ) :          )______,;\_ </a:t>
            </a:r>
            <a:endParaRPr sz="8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800">
                <a:latin typeface="Courier New"/>
                <a:ea typeface="Courier New"/>
                <a:cs typeface="Courier New"/>
                <a:sym typeface="Courier New"/>
              </a:rPr>
              <a:t>     \    \_   _,--/       ,   `. </a:t>
            </a:r>
            <a:endParaRPr sz="8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800">
                <a:latin typeface="Courier New"/>
                <a:ea typeface="Courier New"/>
                <a:cs typeface="Courier New"/>
                <a:sym typeface="Courier New"/>
              </a:rPr>
              <a:t>      \     `--\   :      /      `. </a:t>
            </a:r>
            <a:endParaRPr sz="8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800">
                <a:latin typeface="Courier New"/>
                <a:ea typeface="Courier New"/>
                <a:cs typeface="Courier New"/>
                <a:sym typeface="Courier New"/>
              </a:rPr>
              <a:t>       \        \  ;     |         \ </a:t>
            </a:r>
            <a:endParaRPr sz="8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800">
                <a:latin typeface="Courier New"/>
                <a:ea typeface="Courier New"/>
                <a:cs typeface="Courier New"/>
                <a:sym typeface="Courier New"/>
              </a:rPr>
              <a:t>        `-._____ ;|      |       _,' </a:t>
            </a:r>
            <a:endParaRPr sz="8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800">
                <a:latin typeface="Courier New"/>
                <a:ea typeface="Courier New"/>
                <a:cs typeface="Courier New"/>
                <a:sym typeface="Courier New"/>
              </a:rPr>
              <a:t>                \/'      `-.----' \ </a:t>
            </a:r>
            <a:endParaRPr sz="8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800">
                <a:latin typeface="Courier New"/>
                <a:ea typeface="Courier New"/>
                <a:cs typeface="Courier New"/>
                <a:sym typeface="Courier New"/>
              </a:rPr>
              <a:t>                 /          \      \ </a:t>
            </a:r>
            <a:endParaRPr sz="8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61"/>
          <p:cNvSpPr txBox="1">
            <a:spLocks noGrp="1"/>
          </p:cNvSpPr>
          <p:nvPr>
            <p:ph type="title"/>
          </p:nvPr>
        </p:nvSpPr>
        <p:spPr>
          <a:xfrm>
            <a:off x="98250" y="21800"/>
            <a:ext cx="8826600" cy="80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3000">
                <a:latin typeface="Prompt"/>
                <a:ea typeface="Prompt"/>
                <a:cs typeface="Prompt"/>
                <a:sym typeface="Prompt"/>
              </a:rPr>
              <a:t>การแปลงตัวเลขเป็นข้อความ</a:t>
            </a:r>
            <a:endParaRPr sz="3000">
              <a:latin typeface="Prompt"/>
              <a:ea typeface="Prompt"/>
              <a:cs typeface="Prompt"/>
              <a:sym typeface="Prompt"/>
            </a:endParaRPr>
          </a:p>
        </p:txBody>
      </p:sp>
      <p:sp>
        <p:nvSpPr>
          <p:cNvPr id="426" name="Google Shape;426;p61"/>
          <p:cNvSpPr txBox="1"/>
          <p:nvPr/>
        </p:nvSpPr>
        <p:spPr>
          <a:xfrm>
            <a:off x="508525" y="1359175"/>
            <a:ext cx="8186100" cy="46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2400">
                <a:solidFill>
                  <a:srgbClr val="4F4E4E"/>
                </a:solidFill>
                <a:latin typeface="Prompt"/>
                <a:ea typeface="Prompt"/>
                <a:cs typeface="Prompt"/>
                <a:sym typeface="Prompt"/>
              </a:rPr>
              <a:t>เราสามารถสร้างข้อความ </a:t>
            </a:r>
            <a:r>
              <a:rPr lang="th" sz="2400">
                <a:solidFill>
                  <a:srgbClr val="4F4E4E"/>
                </a:solidFill>
                <a:latin typeface="Kanit"/>
                <a:ea typeface="Kanit"/>
                <a:cs typeface="Kanit"/>
                <a:sym typeface="Kanit"/>
              </a:rPr>
              <a:t>(String)</a:t>
            </a:r>
            <a:r>
              <a:rPr lang="th" sz="2400">
                <a:solidFill>
                  <a:srgbClr val="4F4E4E"/>
                </a:solidFill>
                <a:latin typeface="Prompt"/>
                <a:ea typeface="Prompt"/>
                <a:cs typeface="Prompt"/>
                <a:sym typeface="Prompt"/>
              </a:rPr>
              <a:t> จากตัวเลขด้วยคำสั่ง </a:t>
            </a:r>
            <a:r>
              <a:rPr lang="th" sz="2400">
                <a:solidFill>
                  <a:srgbClr val="FF9900"/>
                </a:solidFill>
                <a:latin typeface="Kanit"/>
                <a:ea typeface="Kanit"/>
                <a:cs typeface="Kanit"/>
                <a:sym typeface="Kanit"/>
              </a:rPr>
              <a:t>String</a:t>
            </a:r>
            <a:endParaRPr sz="2400">
              <a:solidFill>
                <a:srgbClr val="FF9900"/>
              </a:solidFill>
              <a:latin typeface="Kanit"/>
              <a:ea typeface="Kanit"/>
              <a:cs typeface="Kanit"/>
              <a:sym typeface="Kani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rgbClr val="4F4E4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2400">
                <a:solidFill>
                  <a:schemeClr val="accent2"/>
                </a:solidFill>
                <a:latin typeface="Prompt"/>
                <a:ea typeface="Prompt"/>
                <a:cs typeface="Prompt"/>
                <a:sym typeface="Prompt"/>
              </a:rPr>
              <a:t>รูปแบบ</a:t>
            </a:r>
            <a:endParaRPr sz="2400">
              <a:solidFill>
                <a:schemeClr val="accent2"/>
              </a:solidFill>
              <a:latin typeface="Prompt"/>
              <a:ea typeface="Prompt"/>
              <a:cs typeface="Prompt"/>
              <a:sym typeface="Promp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2400" b="1">
                <a:solidFill>
                  <a:srgbClr val="4F4E4E"/>
                </a:solidFill>
                <a:latin typeface="Courier New"/>
                <a:ea typeface="Courier New"/>
                <a:cs typeface="Courier New"/>
                <a:sym typeface="Courier New"/>
              </a:rPr>
              <a:t>String </a:t>
            </a:r>
            <a:r>
              <a:rPr lang="th" sz="2400" b="1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String</a:t>
            </a:r>
            <a:r>
              <a:rPr lang="th" sz="2400" b="1">
                <a:solidFill>
                  <a:srgbClr val="4F4E4E"/>
                </a:solidFill>
                <a:latin typeface="Courier New"/>
                <a:ea typeface="Courier New"/>
                <a:cs typeface="Courier New"/>
                <a:sym typeface="Courier New"/>
              </a:rPr>
              <a:t>(val)</a:t>
            </a:r>
            <a:endParaRPr sz="2400" b="1">
              <a:solidFill>
                <a:srgbClr val="4F4E4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rgbClr val="4F4E4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2400">
                <a:solidFill>
                  <a:schemeClr val="accent2"/>
                </a:solidFill>
                <a:latin typeface="Prompt"/>
                <a:ea typeface="Prompt"/>
                <a:cs typeface="Prompt"/>
                <a:sym typeface="Prompt"/>
              </a:rPr>
              <a:t>เช่น</a:t>
            </a:r>
            <a:endParaRPr sz="2400" b="1">
              <a:solidFill>
                <a:srgbClr val="4F4E4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2400" b="1">
                <a:solidFill>
                  <a:srgbClr val="9900FF"/>
                </a:solidFill>
                <a:latin typeface="Courier New"/>
                <a:ea typeface="Courier New"/>
                <a:cs typeface="Courier New"/>
                <a:sym typeface="Courier New"/>
              </a:rPr>
              <a:t>String </a:t>
            </a:r>
            <a:r>
              <a:rPr lang="th" sz="2400" b="1">
                <a:solidFill>
                  <a:srgbClr val="4F4E4E"/>
                </a:solidFill>
                <a:latin typeface="Courier New"/>
                <a:ea typeface="Courier New"/>
                <a:cs typeface="Courier New"/>
                <a:sym typeface="Courier New"/>
              </a:rPr>
              <a:t>myString;</a:t>
            </a:r>
            <a:endParaRPr sz="2400" b="1">
              <a:solidFill>
                <a:srgbClr val="4F4E4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2400" b="1">
                <a:solidFill>
                  <a:srgbClr val="9900FF"/>
                </a:solidFill>
                <a:latin typeface="Courier New"/>
                <a:ea typeface="Courier New"/>
                <a:cs typeface="Courier New"/>
                <a:sym typeface="Courier New"/>
              </a:rPr>
              <a:t>int </a:t>
            </a:r>
            <a:r>
              <a:rPr lang="th" sz="2400" b="1">
                <a:solidFill>
                  <a:srgbClr val="4F4E4E"/>
                </a:solidFill>
                <a:latin typeface="Courier New"/>
                <a:ea typeface="Courier New"/>
                <a:cs typeface="Courier New"/>
                <a:sym typeface="Courier New"/>
              </a:rPr>
              <a:t>x = 13;</a:t>
            </a:r>
            <a:endParaRPr sz="2400" b="1">
              <a:solidFill>
                <a:srgbClr val="4F4E4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2400" b="1">
                <a:solidFill>
                  <a:srgbClr val="4F4E4E"/>
                </a:solidFill>
                <a:latin typeface="Courier New"/>
                <a:ea typeface="Courier New"/>
                <a:cs typeface="Courier New"/>
                <a:sym typeface="Courier New"/>
              </a:rPr>
              <a:t>myString </a:t>
            </a:r>
            <a:r>
              <a:rPr lang="th" sz="2400" b="1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String</a:t>
            </a:r>
            <a:r>
              <a:rPr lang="th" sz="2400" b="1">
                <a:solidFill>
                  <a:srgbClr val="4F4E4E"/>
                </a:solidFill>
                <a:latin typeface="Courier New"/>
                <a:ea typeface="Courier New"/>
                <a:cs typeface="Courier New"/>
                <a:sym typeface="Courier New"/>
              </a:rPr>
              <a:t>(x);</a:t>
            </a:r>
            <a:endParaRPr sz="2400" b="1">
              <a:solidFill>
                <a:srgbClr val="4F4E4E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27" name="Google Shape;427;p61"/>
          <p:cNvSpPr txBox="1"/>
          <p:nvPr/>
        </p:nvSpPr>
        <p:spPr>
          <a:xfrm>
            <a:off x="616300" y="5059150"/>
            <a:ext cx="3263100" cy="8556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2400" b="1">
                <a:latin typeface="Courier New"/>
                <a:ea typeface="Courier New"/>
                <a:cs typeface="Courier New"/>
                <a:sym typeface="Courier New"/>
              </a:rPr>
              <a:t>myString = “13”</a:t>
            </a:r>
            <a:endParaRPr sz="2400" b="1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62"/>
          <p:cNvSpPr txBox="1">
            <a:spLocks noGrp="1"/>
          </p:cNvSpPr>
          <p:nvPr>
            <p:ph type="title"/>
          </p:nvPr>
        </p:nvSpPr>
        <p:spPr>
          <a:xfrm>
            <a:off x="98250" y="21800"/>
            <a:ext cx="8826600" cy="80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3000">
                <a:latin typeface="Prompt"/>
                <a:ea typeface="Prompt"/>
                <a:cs typeface="Prompt"/>
                <a:sym typeface="Prompt"/>
              </a:rPr>
              <a:t>เอกสารอ้างอิง</a:t>
            </a:r>
            <a:endParaRPr sz="3000">
              <a:latin typeface="Prompt"/>
              <a:ea typeface="Prompt"/>
              <a:cs typeface="Prompt"/>
              <a:sym typeface="Prompt"/>
            </a:endParaRPr>
          </a:p>
        </p:txBody>
      </p:sp>
      <p:sp>
        <p:nvSpPr>
          <p:cNvPr id="433" name="Google Shape;433;p62"/>
          <p:cNvSpPr txBox="1"/>
          <p:nvPr/>
        </p:nvSpPr>
        <p:spPr>
          <a:xfrm>
            <a:off x="292375" y="1303175"/>
            <a:ext cx="5269800" cy="47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th" sz="2400">
                <a:latin typeface="Prompt"/>
                <a:ea typeface="Prompt"/>
                <a:cs typeface="Prompt"/>
                <a:sym typeface="Prompt"/>
              </a:rPr>
              <a:t>ธีรวุฒิ จิตพรมมา, ชัยวัฒน์ ลิ้มพร-จิตรวิไล, เริ่มต้นเรียนรู้และพัฒนาอุปกรณ์</a:t>
            </a:r>
            <a:r>
              <a:rPr lang="th" sz="2400"/>
              <a:t> </a:t>
            </a:r>
            <a:r>
              <a:rPr lang="th" sz="2400">
                <a:latin typeface="Kanit"/>
                <a:ea typeface="Kanit"/>
                <a:cs typeface="Kanit"/>
                <a:sym typeface="Kanit"/>
              </a:rPr>
              <a:t>Internet of Things (IoT) </a:t>
            </a:r>
            <a:r>
              <a:rPr lang="th" sz="2400">
                <a:latin typeface="Prompt"/>
                <a:ea typeface="Prompt"/>
                <a:cs typeface="Prompt"/>
                <a:sym typeface="Prompt"/>
              </a:rPr>
              <a:t>กับ</a:t>
            </a:r>
            <a:r>
              <a:rPr lang="th" sz="2400">
                <a:latin typeface="Kanit"/>
                <a:ea typeface="Kanit"/>
                <a:cs typeface="Kanit"/>
                <a:sym typeface="Kanit"/>
              </a:rPr>
              <a:t> NodeMCU, Innovative Experiment, 2560. (https://inex.co.th/shop/book-iot-node-mcu.html)</a:t>
            </a:r>
            <a:endParaRPr sz="2400">
              <a:latin typeface="Kanit"/>
              <a:ea typeface="Kanit"/>
              <a:cs typeface="Kanit"/>
              <a:sym typeface="Kani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Kanit"/>
              <a:buChar char="●"/>
            </a:pPr>
            <a:r>
              <a:rPr lang="th" sz="2400">
                <a:latin typeface="Kanit"/>
                <a:ea typeface="Kanit"/>
                <a:cs typeface="Kanit"/>
                <a:sym typeface="Kanit"/>
              </a:rPr>
              <a:t>Arduino References, https://www.arduino.cc.</a:t>
            </a:r>
            <a:endParaRPr sz="2400">
              <a:latin typeface="Kanit"/>
              <a:ea typeface="Kanit"/>
              <a:cs typeface="Kanit"/>
              <a:sym typeface="Kani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434" name="Google Shape;434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8848" y="1380550"/>
            <a:ext cx="3195999" cy="455645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9" name="Google Shape;439;p63"/>
          <p:cNvPicPr preferRelativeResize="0"/>
          <p:nvPr/>
        </p:nvPicPr>
        <p:blipFill rotWithShape="1">
          <a:blip r:embed="rId3">
            <a:alphaModFix/>
          </a:blip>
          <a:srcRect l="15513" t="1331" r="15596" b="1467"/>
          <a:stretch/>
        </p:blipFill>
        <p:spPr>
          <a:xfrm>
            <a:off x="5728850" y="1391795"/>
            <a:ext cx="3195999" cy="4509131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40" name="Google Shape;440;p63"/>
          <p:cNvSpPr txBox="1">
            <a:spLocks noGrp="1"/>
          </p:cNvSpPr>
          <p:nvPr>
            <p:ph type="title"/>
          </p:nvPr>
        </p:nvSpPr>
        <p:spPr>
          <a:xfrm>
            <a:off x="98250" y="21800"/>
            <a:ext cx="8826600" cy="80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3000">
                <a:latin typeface="Prompt"/>
                <a:ea typeface="Prompt"/>
                <a:cs typeface="Prompt"/>
                <a:sym typeface="Prompt"/>
              </a:rPr>
              <a:t>เอกสารอ้างอิง</a:t>
            </a:r>
            <a:endParaRPr sz="3000">
              <a:latin typeface="Prompt"/>
              <a:ea typeface="Prompt"/>
              <a:cs typeface="Prompt"/>
              <a:sym typeface="Prompt"/>
            </a:endParaRPr>
          </a:p>
        </p:txBody>
      </p:sp>
      <p:sp>
        <p:nvSpPr>
          <p:cNvPr id="441" name="Google Shape;441;p63"/>
          <p:cNvSpPr txBox="1"/>
          <p:nvPr/>
        </p:nvSpPr>
        <p:spPr>
          <a:xfrm>
            <a:off x="292375" y="1303175"/>
            <a:ext cx="5269800" cy="47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th" sz="2400" dirty="0">
                <a:latin typeface="Prompt"/>
                <a:ea typeface="Prompt"/>
                <a:cs typeface="Prompt"/>
                <a:sym typeface="Prompt"/>
              </a:rPr>
              <a:t>ธีรวุฒิ จิตพรมมา, ชัยวัฒน์ ลิ้มพร-จิตรวิไล, ปฏิบัติการเรียนรู้และพัฒนาอุปกรณ์ Internet of Things เบื้องต้น</a:t>
            </a:r>
            <a:r>
              <a:rPr lang="th" sz="2400" dirty="0">
                <a:latin typeface="Kanit"/>
                <a:ea typeface="Kanit"/>
                <a:cs typeface="Kanit"/>
                <a:sym typeface="Kanit"/>
              </a:rPr>
              <a:t>, Innovative Experiment, 2560. (https://inex.co.th/shop/iot-lab-book.html)</a:t>
            </a:r>
            <a:endParaRPr sz="2400" dirty="0">
              <a:latin typeface="Kanit"/>
              <a:ea typeface="Kanit"/>
              <a:cs typeface="Kanit"/>
              <a:sym typeface="Kani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9"/>
          <p:cNvSpPr txBox="1">
            <a:spLocks noGrp="1"/>
          </p:cNvSpPr>
          <p:nvPr>
            <p:ph type="title"/>
          </p:nvPr>
        </p:nvSpPr>
        <p:spPr>
          <a:xfrm>
            <a:off x="98250" y="21800"/>
            <a:ext cx="8826600" cy="80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 smtClean="0">
                <a:latin typeface="Prompt"/>
                <a:ea typeface="Prompt"/>
                <a:cs typeface="Prompt"/>
                <a:sym typeface="Prompt"/>
              </a:rPr>
              <a:t>Programming Requirement  </a:t>
            </a:r>
            <a:endParaRPr sz="3000" dirty="0">
              <a:latin typeface="Prompt"/>
              <a:ea typeface="Prompt"/>
              <a:cs typeface="Prompt"/>
              <a:sym typeface="Prompt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10501" y="1171307"/>
            <a:ext cx="3110147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457200" indent="-457200">
              <a:buFontTx/>
              <a:buChar char="-"/>
            </a:pPr>
            <a:r>
              <a:rPr lang="en-US" sz="2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Arduino IDE 1.8.X</a:t>
            </a:r>
          </a:p>
          <a:p>
            <a:pPr marL="457200" indent="-457200">
              <a:buFontTx/>
              <a:buChar char="-"/>
            </a:pPr>
            <a:r>
              <a:rPr lang="en-US" sz="2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ESP32 Library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930" y="2002304"/>
            <a:ext cx="5957095" cy="338289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37930" y="5477530"/>
            <a:ext cx="4572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https://</a:t>
            </a:r>
            <a:r>
              <a:rPr lang="en-US" dirty="0" smtClean="0"/>
              <a:t>dl.espressif.com/dl/package_esp32_index.json,</a:t>
            </a:r>
            <a:endParaRPr lang="en-US" dirty="0"/>
          </a:p>
          <a:p>
            <a:r>
              <a:rPr lang="en-US" dirty="0"/>
              <a:t>http://arduino.esp8266.com/stable/package_esp8266com_index.json</a:t>
            </a:r>
          </a:p>
        </p:txBody>
      </p:sp>
    </p:spTree>
    <p:extLst>
      <p:ext uri="{BB962C8B-B14F-4D97-AF65-F5344CB8AC3E}">
        <p14:creationId xmlns:p14="http://schemas.microsoft.com/office/powerpoint/2010/main" val="35293652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9"/>
          <p:cNvSpPr txBox="1">
            <a:spLocks noGrp="1"/>
          </p:cNvSpPr>
          <p:nvPr>
            <p:ph type="title"/>
          </p:nvPr>
        </p:nvSpPr>
        <p:spPr>
          <a:xfrm>
            <a:off x="98250" y="21800"/>
            <a:ext cx="8826600" cy="80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 smtClean="0">
                <a:latin typeface="Prompt"/>
                <a:ea typeface="Prompt"/>
                <a:cs typeface="Prompt"/>
                <a:sym typeface="Prompt"/>
              </a:rPr>
              <a:t>ESP32 Library  </a:t>
            </a:r>
            <a:endParaRPr sz="3000" dirty="0">
              <a:latin typeface="Prompt"/>
              <a:ea typeface="Prompt"/>
              <a:cs typeface="Prompt"/>
              <a:sym typeface="Prompt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10501" y="1171307"/>
            <a:ext cx="3110147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457200" indent="-457200">
              <a:buFontTx/>
              <a:buChar char="-"/>
            </a:pPr>
            <a:r>
              <a:rPr lang="en-US" sz="2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Arduino IDE 1.8.X</a:t>
            </a:r>
          </a:p>
          <a:p>
            <a:pPr marL="457200" indent="-457200">
              <a:buFontTx/>
              <a:buChar char="-"/>
            </a:pPr>
            <a:r>
              <a:rPr lang="en-US" sz="2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ESP32 Library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861" y="2002304"/>
            <a:ext cx="7053148" cy="420705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065574" y="4344469"/>
            <a:ext cx="4572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https://</a:t>
            </a:r>
            <a:r>
              <a:rPr lang="en-US" dirty="0" smtClean="0"/>
              <a:t>dl.espressif.com/dl/package_esp32_index.json,</a:t>
            </a:r>
            <a:endParaRPr lang="en-US" dirty="0"/>
          </a:p>
          <a:p>
            <a:r>
              <a:rPr lang="en-US" dirty="0"/>
              <a:t>http://arduino.esp8266.com/stable/package_esp8266com_index.json</a:t>
            </a:r>
          </a:p>
        </p:txBody>
      </p:sp>
    </p:spTree>
    <p:extLst>
      <p:ext uri="{BB962C8B-B14F-4D97-AF65-F5344CB8AC3E}">
        <p14:creationId xmlns:p14="http://schemas.microsoft.com/office/powerpoint/2010/main" val="41872282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9"/>
          <p:cNvSpPr txBox="1">
            <a:spLocks noGrp="1"/>
          </p:cNvSpPr>
          <p:nvPr>
            <p:ph type="title"/>
          </p:nvPr>
        </p:nvSpPr>
        <p:spPr>
          <a:xfrm>
            <a:off x="98250" y="21800"/>
            <a:ext cx="8826600" cy="80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 smtClean="0">
                <a:latin typeface="Prompt"/>
                <a:ea typeface="Prompt"/>
                <a:cs typeface="Prompt"/>
                <a:sym typeface="Prompt"/>
              </a:rPr>
              <a:t>Other Library  </a:t>
            </a:r>
            <a:endParaRPr sz="3000" dirty="0">
              <a:latin typeface="Prompt"/>
              <a:ea typeface="Prompt"/>
              <a:cs typeface="Prompt"/>
              <a:sym typeface="Prompt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10501" y="1171307"/>
            <a:ext cx="5420074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457200" indent="-457200">
              <a:buFontTx/>
              <a:buChar char="-"/>
            </a:pPr>
            <a:r>
              <a:rPr lang="en-US" sz="2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Arduino IDE 1.8.X</a:t>
            </a:r>
          </a:p>
          <a:p>
            <a:pPr marL="457200" indent="-457200">
              <a:buFontTx/>
              <a:buChar char="-"/>
            </a:pPr>
            <a:r>
              <a:rPr lang="en-US" sz="2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LED-Matrix, </a:t>
            </a:r>
            <a:r>
              <a:rPr lang="en-US" sz="24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Microgear</a:t>
            </a:r>
            <a:r>
              <a:rPr lang="en-US" sz="2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etc.. Library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715" y="2002304"/>
            <a:ext cx="7423670" cy="4397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3183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0"/>
          <p:cNvSpPr txBox="1">
            <a:spLocks noGrp="1"/>
          </p:cNvSpPr>
          <p:nvPr>
            <p:ph type="title"/>
          </p:nvPr>
        </p:nvSpPr>
        <p:spPr>
          <a:xfrm>
            <a:off x="98250" y="21800"/>
            <a:ext cx="8826600" cy="80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3000">
                <a:latin typeface="Kanit"/>
                <a:ea typeface="Kanit"/>
                <a:cs typeface="Kanit"/>
                <a:sym typeface="Kanit"/>
              </a:rPr>
              <a:t>Arduino IDE</a:t>
            </a:r>
            <a:endParaRPr sz="3000">
              <a:latin typeface="Kanit"/>
              <a:ea typeface="Kanit"/>
              <a:cs typeface="Kanit"/>
              <a:sym typeface="Kani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386" y="1181520"/>
            <a:ext cx="4172164" cy="513106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782</TotalTime>
  <Words>1722</Words>
  <Application>Microsoft Office PowerPoint</Application>
  <PresentationFormat>On-screen Show (4:3)</PresentationFormat>
  <Paragraphs>493</Paragraphs>
  <Slides>54</Slides>
  <Notes>51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1" baseType="lpstr">
      <vt:lpstr>Prompt</vt:lpstr>
      <vt:lpstr>Browallia New</vt:lpstr>
      <vt:lpstr>Kanit</vt:lpstr>
      <vt:lpstr>Roboto</vt:lpstr>
      <vt:lpstr>Arial</vt:lpstr>
      <vt:lpstr>Courier New</vt:lpstr>
      <vt:lpstr>Material</vt:lpstr>
      <vt:lpstr>PowerPoint Presentation</vt:lpstr>
      <vt:lpstr>Device Introduction​</vt:lpstr>
      <vt:lpstr>KidBright​</vt:lpstr>
      <vt:lpstr>WROOM32​</vt:lpstr>
      <vt:lpstr>Connection  </vt:lpstr>
      <vt:lpstr>Programming Requirement  </vt:lpstr>
      <vt:lpstr>ESP32 Library  </vt:lpstr>
      <vt:lpstr>Other Library  </vt:lpstr>
      <vt:lpstr>Arduino IDE</vt:lpstr>
      <vt:lpstr>LAB 01-blinkAndText</vt:lpstr>
      <vt:lpstr>LAB 01-blinkAndText</vt:lpstr>
      <vt:lpstr>LAB 02 TempAndLight</vt:lpstr>
      <vt:lpstr>DHT11​</vt:lpstr>
      <vt:lpstr>LAB 03 TempAndLightAndDHT</vt:lpstr>
      <vt:lpstr>LAB 04 WIFI</vt:lpstr>
      <vt:lpstr>การอัพโหลดโปรแกรม</vt:lpstr>
      <vt:lpstr>การอัพโหลดโปรแกรม</vt:lpstr>
      <vt:lpstr>รูปแบบของโค้ดโปรแกรม Arduino</vt:lpstr>
      <vt:lpstr>การกำหนด pin เป็น input หรือ output</vt:lpstr>
      <vt:lpstr>การส่งค่าออกทาง pin</vt:lpstr>
      <vt:lpstr>การหน่วงเวลา</vt:lpstr>
      <vt:lpstr>ชนิดตัวแปร</vt:lpstr>
      <vt:lpstr>การส่งออกค่าแบบ analog</vt:lpstr>
      <vt:lpstr>PWM (Pulse Width Modulation)</vt:lpstr>
      <vt:lpstr>PWM (Pulse Width Modulation)</vt:lpstr>
      <vt:lpstr>การ debug ด้วย Serial port</vt:lpstr>
      <vt:lpstr>การตรวจสอบเงื่อนไข</vt:lpstr>
      <vt:lpstr>LAB 02-Dim : ไฟหรี่</vt:lpstr>
      <vt:lpstr>LAB 03-AnalogRead : การอ่านค่าทางขา analog</vt:lpstr>
      <vt:lpstr>Exercise 1.1</vt:lpstr>
      <vt:lpstr>LAB 04-Switch</vt:lpstr>
      <vt:lpstr>LAB 05-ToggleSwitch</vt:lpstr>
      <vt:lpstr>LAB 06-BlinkWithoutDelay</vt:lpstr>
      <vt:lpstr>การเชื่อมต่อโมดูล DHT11</vt:lpstr>
      <vt:lpstr>การติดตั้ง Library DHT</vt:lpstr>
      <vt:lpstr>การใช้งาน Library DHT</vt:lpstr>
      <vt:lpstr>การใช้งาน Library DHT</vt:lpstr>
      <vt:lpstr>การใช้งาน Library DHT</vt:lpstr>
      <vt:lpstr>LAB 07-DHT</vt:lpstr>
      <vt:lpstr>LAB 08-OLED</vt:lpstr>
      <vt:lpstr>Exercise 1.2</vt:lpstr>
      <vt:lpstr>LAB 09-Buzzer</vt:lpstr>
      <vt:lpstr>LAB 10-digital light sensor</vt:lpstr>
      <vt:lpstr>LAB 10-digital light sensor (continued)</vt:lpstr>
      <vt:lpstr>Adjust LED brightness to see change in sensor reading</vt:lpstr>
      <vt:lpstr>NodeMCU กับการเชื่อมต่ออินเทอร์เน็ต</vt:lpstr>
      <vt:lpstr>การตั้งค่า Wifi</vt:lpstr>
      <vt:lpstr>การตรวจสอบ IP address</vt:lpstr>
      <vt:lpstr>LAB 11-Wifi</vt:lpstr>
      <vt:lpstr>การตรวจสอบสถานะ Wifi</vt:lpstr>
      <vt:lpstr>LAB 12-WebClient</vt:lpstr>
      <vt:lpstr>การแปลงตัวเลขเป็นข้อความ</vt:lpstr>
      <vt:lpstr>เอกสารอ้างอิง</vt:lpstr>
      <vt:lpstr>เอกสารอ้างอิง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dew</dc:creator>
  <cp:lastModifiedBy>NTNECTEC</cp:lastModifiedBy>
  <cp:revision>32</cp:revision>
  <dcterms:modified xsi:type="dcterms:W3CDTF">2018-12-06T09:01:49Z</dcterms:modified>
</cp:coreProperties>
</file>